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306" r:id="rId5"/>
    <p:sldId id="406" r:id="rId6"/>
    <p:sldId id="407" r:id="rId7"/>
    <p:sldId id="408" r:id="rId8"/>
    <p:sldId id="308" r:id="rId9"/>
    <p:sldId id="307" r:id="rId10"/>
    <p:sldId id="309" r:id="rId11"/>
    <p:sldId id="409" r:id="rId12"/>
    <p:sldId id="310" r:id="rId13"/>
    <p:sldId id="311" r:id="rId14"/>
    <p:sldId id="410" r:id="rId15"/>
    <p:sldId id="411" r:id="rId16"/>
    <p:sldId id="412" r:id="rId17"/>
    <p:sldId id="377" r:id="rId18"/>
    <p:sldId id="378" r:id="rId19"/>
    <p:sldId id="459" r:id="rId20"/>
    <p:sldId id="424" r:id="rId21"/>
    <p:sldId id="413" r:id="rId22"/>
    <p:sldId id="444" r:id="rId23"/>
    <p:sldId id="415" r:id="rId24"/>
    <p:sldId id="426" r:id="rId25"/>
    <p:sldId id="416" r:id="rId26"/>
    <p:sldId id="417" r:id="rId27"/>
    <p:sldId id="330" r:id="rId28"/>
    <p:sldId id="419" r:id="rId29"/>
    <p:sldId id="446" r:id="rId30"/>
    <p:sldId id="447" r:id="rId31"/>
    <p:sldId id="448" r:id="rId32"/>
    <p:sldId id="420" r:id="rId33"/>
    <p:sldId id="449" r:id="rId34"/>
    <p:sldId id="450" r:id="rId35"/>
    <p:sldId id="421" r:id="rId36"/>
    <p:sldId id="451" r:id="rId37"/>
    <p:sldId id="452" r:id="rId38"/>
    <p:sldId id="422" r:id="rId39"/>
    <p:sldId id="453" r:id="rId40"/>
    <p:sldId id="454" r:id="rId41"/>
    <p:sldId id="455" r:id="rId42"/>
    <p:sldId id="423" r:id="rId43"/>
    <p:sldId id="456" r:id="rId44"/>
    <p:sldId id="425" r:id="rId45"/>
    <p:sldId id="457" r:id="rId46"/>
    <p:sldId id="458" r:id="rId47"/>
    <p:sldId id="418" r:id="rId48"/>
    <p:sldId id="335" r:id="rId49"/>
    <p:sldId id="331" r:id="rId50"/>
    <p:sldId id="405" r:id="rId51"/>
    <p:sldId id="341" r:id="rId52"/>
    <p:sldId id="460" r:id="rId53"/>
    <p:sldId id="316" r:id="rId54"/>
  </p:sldIdLst>
  <p:sldSz cx="9144000" cy="514191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4E2A"/>
    <a:srgbClr val="EBDC15"/>
    <a:srgbClr val="EA2485"/>
    <a:srgbClr val="FCFBF7"/>
    <a:srgbClr val="FF33CC"/>
    <a:srgbClr val="3D95F5"/>
    <a:srgbClr val="0E7CF3"/>
    <a:srgbClr val="2287F2"/>
    <a:srgbClr val="98D2E3"/>
    <a:srgbClr val="FF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 varScale="1">
        <p:scale>
          <a:sx n="121" d="100"/>
          <a:sy n="121" d="100"/>
        </p:scale>
        <p:origin x="178" y="82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00D77-675F-4030-AD1B-4A6B1A099987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8A185-F9DB-4B92-A1A8-CCD8A76DE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751"/>
            <a:ext cx="6400800" cy="13140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34"/>
            <a:ext cx="2057400" cy="328868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34"/>
            <a:ext cx="6019800" cy="328868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156"/>
            <a:ext cx="7772400" cy="10212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363"/>
            <a:ext cx="7772400" cy="112479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80"/>
            <a:ext cx="4040188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653"/>
            <a:ext cx="4040188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80"/>
            <a:ext cx="4041775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0653"/>
            <a:ext cx="4041775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24"/>
            <a:ext cx="3008313" cy="8712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25"/>
            <a:ext cx="5111750" cy="43884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5993"/>
            <a:ext cx="3008313" cy="3517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339"/>
            <a:ext cx="5486400" cy="4249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439"/>
            <a:ext cx="5486400" cy="30851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262"/>
            <a:ext cx="5486400" cy="6034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54065-6D17-4A3A-91E4-21B75217D363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5961211" y="-885968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7637611" y="-30306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456385" y="603107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6872436" y="63803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7875736" y="80820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8393261" y="-1063768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7596336" y="565007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9056836" y="1722295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9447361" y="999982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8259911" y="2312845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7482036" y="2736707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8767911" y="2328720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8012261" y="216362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7729686" y="2335070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6926411" y="1766745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6456511" y="1485757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6123136" y="196677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5770711" y="216362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7185173" y="3329598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7135961" y="390987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7258912" y="4131694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6881961" y="4595670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7078811" y="4962382"/>
            <a:ext cx="146050" cy="146050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7075636" y="4595670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7002611" y="4784582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4" name="Oval 32"/>
          <p:cNvSpPr>
            <a:spLocks noChangeArrowheads="1"/>
          </p:cNvSpPr>
          <p:nvPr/>
        </p:nvSpPr>
        <p:spPr bwMode="auto">
          <a:xfrm>
            <a:off x="6897836" y="4262295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5" name="Oval 33"/>
          <p:cNvSpPr>
            <a:spLocks noChangeArrowheads="1"/>
          </p:cNvSpPr>
          <p:nvPr/>
        </p:nvSpPr>
        <p:spPr bwMode="auto">
          <a:xfrm>
            <a:off x="6967686" y="157942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7" name="Oval 34"/>
          <p:cNvSpPr>
            <a:spLocks noChangeArrowheads="1"/>
          </p:cNvSpPr>
          <p:nvPr/>
        </p:nvSpPr>
        <p:spPr bwMode="auto">
          <a:xfrm>
            <a:off x="7243911" y="3470132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" name="Oval 35"/>
          <p:cNvSpPr>
            <a:spLocks noChangeArrowheads="1"/>
          </p:cNvSpPr>
          <p:nvPr/>
        </p:nvSpPr>
        <p:spPr bwMode="auto">
          <a:xfrm>
            <a:off x="6777186" y="3841607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" name="Oval 36"/>
          <p:cNvSpPr>
            <a:spLocks noChangeArrowheads="1"/>
          </p:cNvSpPr>
          <p:nvPr/>
        </p:nvSpPr>
        <p:spPr bwMode="auto">
          <a:xfrm>
            <a:off x="6529604" y="327645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" name="Oval 37"/>
          <p:cNvSpPr>
            <a:spLocks noChangeArrowheads="1"/>
          </p:cNvSpPr>
          <p:nvPr/>
        </p:nvSpPr>
        <p:spPr bwMode="auto">
          <a:xfrm>
            <a:off x="6224736" y="2186639"/>
            <a:ext cx="1295400" cy="1220788"/>
          </a:xfrm>
          <a:prstGeom prst="ellipse">
            <a:avLst/>
          </a:prstGeom>
          <a:solidFill>
            <a:srgbClr val="EA5514">
              <a:alpha val="6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1" name="Rectangle 38"/>
          <p:cNvSpPr>
            <a:spLocks noChangeArrowheads="1"/>
          </p:cNvSpPr>
          <p:nvPr/>
        </p:nvSpPr>
        <p:spPr bwMode="auto">
          <a:xfrm>
            <a:off x="4293057" y="1535154"/>
            <a:ext cx="1550104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8000" dirty="0">
                <a:solidFill>
                  <a:srgbClr val="EA5514"/>
                </a:solidFill>
                <a:latin typeface="Impact" panose="020B0806030902050204" pitchFamily="34" charset="0"/>
              </a:rPr>
              <a:t>APP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32" name="Rectangle 39"/>
          <p:cNvSpPr>
            <a:spLocks noChangeArrowheads="1"/>
          </p:cNvSpPr>
          <p:nvPr/>
        </p:nvSpPr>
        <p:spPr bwMode="auto">
          <a:xfrm>
            <a:off x="5528617" y="1723058"/>
            <a:ext cx="252888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48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zh-CN" altLang="zh-CN" sz="4800" b="1" dirty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4" name="Rectangle 41"/>
          <p:cNvSpPr>
            <a:spLocks noChangeArrowheads="1"/>
          </p:cNvSpPr>
          <p:nvPr/>
        </p:nvSpPr>
        <p:spPr bwMode="auto">
          <a:xfrm>
            <a:off x="1022129" y="1693779"/>
            <a:ext cx="297299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lvl="0" algn="dist"/>
            <a:r>
              <a:rPr lang="zh-CN" altLang="en-US" sz="54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渔乐生活</a:t>
            </a:r>
            <a:endParaRPr lang="zh-CN" altLang="zh-CN" sz="5400" b="1" dirty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5458444" y="2728928"/>
            <a:ext cx="1295400" cy="468711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G10</a:t>
            </a:r>
            <a:endParaRPr lang="zh-CN" altLang="en-US" sz="2400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2A27A5-0B95-4CCB-8052-E043A837803C}"/>
              </a:ext>
            </a:extLst>
          </p:cNvPr>
          <p:cNvSpPr txBox="1"/>
          <p:nvPr/>
        </p:nvSpPr>
        <p:spPr>
          <a:xfrm>
            <a:off x="1763712" y="2740312"/>
            <a:ext cx="373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需求规格说明以及各阶段成果汇报</a:t>
            </a: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0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0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10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10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10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10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10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2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2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24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25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6" dur="800"/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9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1" dur="500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4" dur="3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3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6" dur="300"/>
                                            <p:tgtEl>
                                              <p:spTgt spid="10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7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238" dur="150" fill="hold"/>
                                            <p:tgtEl>
                                              <p:spTgt spid="10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9" presetID="2" presetClass="entr" presetSubtype="4" fill="hold" grpId="0" nodeType="withEffect" p14:presetBounceEnd="8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41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2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24" grpId="0" animBg="1"/>
          <p:bldP spid="1024" grpId="1" animBg="1"/>
          <p:bldP spid="1025" grpId="0" animBg="1"/>
          <p:bldP spid="1025" grpId="1" animBg="1"/>
          <p:bldP spid="1027" grpId="0" animBg="1"/>
          <p:bldP spid="1027" grpId="1" animBg="1"/>
          <p:bldP spid="1028" grpId="0" animBg="1"/>
          <p:bldP spid="1028" grpId="1" animBg="1"/>
          <p:bldP spid="1029" grpId="0" animBg="1"/>
          <p:bldP spid="1029" grpId="1" animBg="1"/>
          <p:bldP spid="1030" grpId="0" animBg="1"/>
          <p:bldP spid="1030" grpId="1" animBg="1"/>
          <p:bldP spid="1032" grpId="0"/>
          <p:bldP spid="1032" grpId="1"/>
          <p:bldP spid="5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0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0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10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10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10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10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10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2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2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24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25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6" dur="800"/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9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1" dur="500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4" dur="3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3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6" dur="300"/>
                                            <p:tgtEl>
                                              <p:spTgt spid="10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7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238" dur="150" fill="hold"/>
                                            <p:tgtEl>
                                              <p:spTgt spid="10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9" presetID="2" presetClass="entr" presetSubtype="4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1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2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24" grpId="0" animBg="1"/>
          <p:bldP spid="1024" grpId="1" animBg="1"/>
          <p:bldP spid="1025" grpId="0" animBg="1"/>
          <p:bldP spid="1025" grpId="1" animBg="1"/>
          <p:bldP spid="1027" grpId="0" animBg="1"/>
          <p:bldP spid="1027" grpId="1" animBg="1"/>
          <p:bldP spid="1028" grpId="0" animBg="1"/>
          <p:bldP spid="1028" grpId="1" animBg="1"/>
          <p:bldP spid="1029" grpId="0" animBg="1"/>
          <p:bldP spid="1029" grpId="1" animBg="1"/>
          <p:bldP spid="1030" grpId="0" animBg="1"/>
          <p:bldP spid="1030" grpId="1" animBg="1"/>
          <p:bldP spid="1032" grpId="0"/>
          <p:bldP spid="1032" grpId="1"/>
          <p:bldP spid="50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13" y="1440734"/>
            <a:ext cx="9144000" cy="2339513"/>
            <a:chOff x="-4282523" y="2186464"/>
            <a:chExt cx="9144000" cy="2729894"/>
          </a:xfrm>
        </p:grpSpPr>
        <p:sp>
          <p:nvSpPr>
            <p:cNvPr id="10" name="Rectangle 2" descr="psb"/>
            <p:cNvSpPr>
              <a:spLocks noChangeArrowheads="1"/>
            </p:cNvSpPr>
            <p:nvPr/>
          </p:nvSpPr>
          <p:spPr bwMode="auto">
            <a:xfrm>
              <a:off x="-4282523" y="2201733"/>
              <a:ext cx="9144000" cy="27146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b="-125969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-4282523" y="2186464"/>
              <a:ext cx="9144000" cy="2729894"/>
            </a:xfrm>
            <a:prstGeom prst="rect">
              <a:avLst/>
            </a:prstGeom>
            <a:solidFill>
              <a:srgbClr val="26313E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2.2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2158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用户类别层次结构图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C75C5C54-D957-423C-BF9D-1EBE9BCDF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87872"/>
            <a:ext cx="5760640" cy="279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2.3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2158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用户职责及邀请函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ADE4F4B-EAB9-43BE-89D6-32B47EC751CC}"/>
              </a:ext>
            </a:extLst>
          </p:cNvPr>
          <p:cNvSpPr txBox="1"/>
          <p:nvPr/>
        </p:nvSpPr>
        <p:spPr>
          <a:xfrm>
            <a:off x="354136" y="803406"/>
            <a:ext cx="2921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产品代言人：杨枨老师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2622DC-2E73-45D1-81EF-D2445199360B}"/>
              </a:ext>
            </a:extLst>
          </p:cNvPr>
          <p:cNvSpPr txBox="1"/>
          <p:nvPr/>
        </p:nvSpPr>
        <p:spPr>
          <a:xfrm>
            <a:off x="2411760" y="2880147"/>
            <a:ext cx="8208912" cy="18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330F118-E9FA-4DB7-B82C-83685E099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1206481"/>
            <a:ext cx="8208912" cy="383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敬爱的杨枨老师：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   您好！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我们是浙江大学城市学院，软件需求分析原理与实践课程G10小组。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 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我们正在开发一个针对钓鱼发烧友的APP，“渔乐生活APP”。它将提供一个以地理信息位置为基础的社交平台，含有钓鱼地点的上传、分享钓鱼经历、朋友圈社交、相约钓鱼等功能，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该系统将给钓鱼爱好者提供一个良好的交流的平台。不同于当前钓鱼APP系统，我们的产品目前不带有商用、获利目的。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 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我们进行了用户分类，据了解您是一个钓鱼发烧友，拥有多年的钓鱼经历，因此我们觉得您非常适合担任此APP的用户代表,我们也希望您能履行以下职责：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 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1、 我们希望您每周都有1-2小时左右的时间可以和我们进行访谈。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 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2、 我们希望您能对我们APP的界面提出一些自己的看法和改进的意见。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 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3、 我们希望您能回答一些钓鱼方面的问题。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 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4、 我们希望您能表达出对本项目的一些愿望。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 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同时，您拥有以下权力：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 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1、 您可以根据自己的时间安排，和我们协商后决定具体的访谈时间。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 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2、 您可以选择不回答一些您觉得侵犯到您的问题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 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3、 您可以随时与小组成员取得联系并表达自己的看法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 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我们想正式邀请您担任用户代表，希望得到您的同意。 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6" name="图片 1">
            <a:extLst>
              <a:ext uri="{FF2B5EF4-FFF2-40B4-BE49-F238E27FC236}">
                <a16:creationId xmlns:a16="http://schemas.microsoft.com/office/drawing/2014/main" id="{79EDB064-1A7A-4219-8727-D0B04E700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380" y="2590986"/>
            <a:ext cx="4965107" cy="237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9359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5771" y="2185438"/>
            <a:ext cx="294654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用例文档</a:t>
            </a:r>
            <a:endParaRPr lang="en-US" altLang="zh-CN" sz="4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3.1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178380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管理员用例文档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2CE0FE-91B8-41B6-9DD1-208D2E110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43291"/>
            <a:ext cx="3222240" cy="48553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9D08DA-BDC5-452F-99D9-375F430AA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367" y="1562844"/>
            <a:ext cx="3497633" cy="288318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3.2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178380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用户用例文档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63139D-B9FA-4835-A63E-70AB817D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214382"/>
            <a:ext cx="3505179" cy="48176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477339-48CF-44B3-89EF-45C31574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77" y="1844210"/>
            <a:ext cx="3567821" cy="317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22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3.3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178380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游客用例文档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D84A3F-B54E-4973-8866-62CEC829B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527" y="274834"/>
            <a:ext cx="3824671" cy="44668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1E04E8-C6CD-4580-92D8-EA845B89D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77" y="1479107"/>
            <a:ext cx="4557385" cy="335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75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3.4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178380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需求优先级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8721EC-9E02-40B4-8C4D-6EEF56AA2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20" y="865014"/>
            <a:ext cx="3914775" cy="1114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085836-FAC8-498A-A639-EAE1CC45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91" y="2265804"/>
            <a:ext cx="4025404" cy="26970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1A7EDD-04CC-4EAD-A6EB-A3C270B95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770756"/>
            <a:ext cx="4709517" cy="399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20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5960" y="2185670"/>
            <a:ext cx="3389630" cy="67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需求规格说明</a:t>
            </a:r>
            <a:endParaRPr lang="en-US" altLang="zh-CN" sz="4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4" grpId="1" bldLvl="0" animBg="1"/>
          <p:bldP spid="5" grpId="0" bldLvl="0" animBg="1"/>
          <p:bldP spid="5" grpId="1" bldLvl="0" animBg="1"/>
          <p:bldP spid="6" grpId="0" bldLvl="0" animBg="1"/>
          <p:bldP spid="6" grpId="1" bldLvl="0" animBg="1"/>
          <p:bldP spid="7" grpId="0" bldLvl="0" animBg="1"/>
          <p:bldP spid="7" grpId="1" bldLvl="0" animBg="1"/>
          <p:bldP spid="8" grpId="0" bldLvl="0" animBg="1"/>
          <p:bldP spid="8" grpId="1" bldLvl="0" animBg="1"/>
          <p:bldP spid="10" grpId="0" bldLvl="0" animBg="1"/>
          <p:bldP spid="10" grpId="1" bldLvl="0" animBg="1"/>
          <p:bldP spid="14" grpId="0" bldLvl="0" animBg="1"/>
          <p:bldP spid="14" grpId="1" bldLvl="0" animBg="1"/>
          <p:bldP spid="15" grpId="0" bldLvl="0" animBg="1"/>
          <p:bldP spid="15" grpId="1" bldLvl="0" animBg="1"/>
          <p:bldP spid="16" grpId="0" bldLvl="0" animBg="1"/>
          <p:bldP spid="16" grpId="1" bldLvl="0" animBg="1"/>
          <p:bldP spid="17" grpId="0" bldLvl="0" animBg="1"/>
          <p:bldP spid="17" grpId="1" bldLvl="0" animBg="1"/>
          <p:bldP spid="18" grpId="0" bldLvl="0" animBg="1"/>
          <p:bldP spid="18" grpId="1" bldLvl="0" animBg="1"/>
          <p:bldP spid="19" grpId="0" bldLvl="0" animBg="1"/>
          <p:bldP spid="19" grpId="1" bldLvl="0" animBg="1"/>
          <p:bldP spid="20" grpId="0" bldLvl="0" animBg="1"/>
          <p:bldP spid="20" grpId="1" bldLvl="0" animBg="1"/>
          <p:bldP spid="21" grpId="0" bldLvl="0" animBg="1"/>
          <p:bldP spid="21" grpId="1" bldLvl="0" animBg="1"/>
          <p:bldP spid="22" grpId="0" bldLvl="0" animBg="1"/>
          <p:bldP spid="22" grpId="1" bldLvl="0" animBg="1"/>
          <p:bldP spid="23" grpId="0" bldLvl="0" animBg="1"/>
          <p:bldP spid="23" grpId="1" bldLvl="0" animBg="1"/>
          <p:bldP spid="24" grpId="0" bldLvl="0" animBg="1"/>
          <p:bldP spid="24" grpId="1" bldLvl="0" animBg="1"/>
          <p:bldP spid="25" grpId="0" bldLvl="0" animBg="1"/>
          <p:bldP spid="25" grpId="1" bldLvl="0" animBg="1"/>
          <p:bldP spid="26" grpId="0" bldLvl="0" animBg="1"/>
          <p:bldP spid="26" grpId="1" bldLvl="0" animBg="1"/>
          <p:bldP spid="27" grpId="0" bldLvl="0" animBg="1"/>
          <p:bldP spid="27" grpId="1" bldLvl="0" animBg="1"/>
          <p:bldP spid="28" grpId="0" bldLvl="0" animBg="1"/>
          <p:bldP spid="28" grpId="1" bldLvl="0" animBg="1"/>
          <p:bldP spid="29" grpId="0" bldLvl="0" animBg="1"/>
          <p:bldP spid="29" grpId="1" bldLvl="0" animBg="1"/>
          <p:bldP spid="30" grpId="0" bldLvl="0" animBg="1"/>
          <p:bldP spid="30" grpId="1" bldLvl="0" animBg="1"/>
          <p:bldP spid="31" grpId="0" bldLvl="0" animBg="1"/>
          <p:bldP spid="31" grpId="1" bldLvl="0" animBg="1"/>
          <p:bldP spid="32" grpId="0" bldLvl="0" animBg="1"/>
          <p:bldP spid="32" grpId="1" bldLvl="0" animBg="1"/>
          <p:bldP spid="33" grpId="0" bldLvl="0" animBg="1"/>
          <p:bldP spid="33" grpId="1" bldLvl="0" animBg="1"/>
          <p:bldP spid="34" grpId="0" bldLvl="0" animBg="1"/>
          <p:bldP spid="34" grpId="1" bldLvl="0" animBg="1"/>
          <p:bldP spid="35" grpId="0"/>
          <p:bldP spid="35" grpId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4" grpId="1" bldLvl="0" animBg="1"/>
          <p:bldP spid="5" grpId="0" bldLvl="0" animBg="1"/>
          <p:bldP spid="5" grpId="1" bldLvl="0" animBg="1"/>
          <p:bldP spid="6" grpId="0" bldLvl="0" animBg="1"/>
          <p:bldP spid="6" grpId="1" bldLvl="0" animBg="1"/>
          <p:bldP spid="7" grpId="0" bldLvl="0" animBg="1"/>
          <p:bldP spid="7" grpId="1" bldLvl="0" animBg="1"/>
          <p:bldP spid="8" grpId="0" bldLvl="0" animBg="1"/>
          <p:bldP spid="8" grpId="1" bldLvl="0" animBg="1"/>
          <p:bldP spid="10" grpId="0" bldLvl="0" animBg="1"/>
          <p:bldP spid="10" grpId="1" bldLvl="0" animBg="1"/>
          <p:bldP spid="14" grpId="0" bldLvl="0" animBg="1"/>
          <p:bldP spid="14" grpId="1" bldLvl="0" animBg="1"/>
          <p:bldP spid="15" grpId="0" bldLvl="0" animBg="1"/>
          <p:bldP spid="15" grpId="1" bldLvl="0" animBg="1"/>
          <p:bldP spid="16" grpId="0" bldLvl="0" animBg="1"/>
          <p:bldP spid="16" grpId="1" bldLvl="0" animBg="1"/>
          <p:bldP spid="17" grpId="0" bldLvl="0" animBg="1"/>
          <p:bldP spid="17" grpId="1" bldLvl="0" animBg="1"/>
          <p:bldP spid="18" grpId="0" bldLvl="0" animBg="1"/>
          <p:bldP spid="18" grpId="1" bldLvl="0" animBg="1"/>
          <p:bldP spid="19" grpId="0" bldLvl="0" animBg="1"/>
          <p:bldP spid="19" grpId="1" bldLvl="0" animBg="1"/>
          <p:bldP spid="20" grpId="0" bldLvl="0" animBg="1"/>
          <p:bldP spid="20" grpId="1" bldLvl="0" animBg="1"/>
          <p:bldP spid="21" grpId="0" bldLvl="0" animBg="1"/>
          <p:bldP spid="21" grpId="1" bldLvl="0" animBg="1"/>
          <p:bldP spid="22" grpId="0" bldLvl="0" animBg="1"/>
          <p:bldP spid="22" grpId="1" bldLvl="0" animBg="1"/>
          <p:bldP spid="23" grpId="0" bldLvl="0" animBg="1"/>
          <p:bldP spid="23" grpId="1" bldLvl="0" animBg="1"/>
          <p:bldP spid="24" grpId="0" bldLvl="0" animBg="1"/>
          <p:bldP spid="24" grpId="1" bldLvl="0" animBg="1"/>
          <p:bldP spid="25" grpId="0" bldLvl="0" animBg="1"/>
          <p:bldP spid="25" grpId="1" bldLvl="0" animBg="1"/>
          <p:bldP spid="26" grpId="0" bldLvl="0" animBg="1"/>
          <p:bldP spid="26" grpId="1" bldLvl="0" animBg="1"/>
          <p:bldP spid="27" grpId="0" bldLvl="0" animBg="1"/>
          <p:bldP spid="27" grpId="1" bldLvl="0" animBg="1"/>
          <p:bldP spid="28" grpId="0" bldLvl="0" animBg="1"/>
          <p:bldP spid="28" grpId="1" bldLvl="0" animBg="1"/>
          <p:bldP spid="29" grpId="0" bldLvl="0" animBg="1"/>
          <p:bldP spid="29" grpId="1" bldLvl="0" animBg="1"/>
          <p:bldP spid="30" grpId="0" bldLvl="0" animBg="1"/>
          <p:bldP spid="30" grpId="1" bldLvl="0" animBg="1"/>
          <p:bldP spid="31" grpId="0" bldLvl="0" animBg="1"/>
          <p:bldP spid="31" grpId="1" bldLvl="0" animBg="1"/>
          <p:bldP spid="32" grpId="0" bldLvl="0" animBg="1"/>
          <p:bldP spid="32" grpId="1" bldLvl="0" animBg="1"/>
          <p:bldP spid="33" grpId="0" bldLvl="0" animBg="1"/>
          <p:bldP spid="33" grpId="1" bldLvl="0" animBg="1"/>
          <p:bldP spid="34" grpId="0" bldLvl="0" animBg="1"/>
          <p:bldP spid="34" grpId="1" bldLvl="0" animBg="1"/>
          <p:bldP spid="35" grpId="0"/>
          <p:bldP spid="35" grpId="1"/>
          <p:bldP spid="36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4.1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需求规格说明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AB1B32-8680-4613-A3F8-DC25CAA09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320" y="338708"/>
            <a:ext cx="2390775" cy="2381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C19FA6-E27F-48D0-BA2C-7597F9D55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11" y="786279"/>
            <a:ext cx="3196163" cy="41511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183105-1298-413E-9FD6-5D6D0FAB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095" y="788615"/>
            <a:ext cx="3295639" cy="41488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4.2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27195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系统的实际环境和运行环境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9262E5-3CA0-44F6-8E16-FCD3A5ED8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78" y="1328788"/>
            <a:ext cx="7521727" cy="261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04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-1269356" y="-781850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407044" y="73812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-358131" y="742150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645169" y="184938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1162694" y="-959650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5769" y="669125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1826269" y="1826413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Oval 15"/>
          <p:cNvSpPr>
            <a:spLocks noChangeArrowheads="1"/>
          </p:cNvSpPr>
          <p:nvPr/>
        </p:nvSpPr>
        <p:spPr bwMode="auto">
          <a:xfrm>
            <a:off x="2216794" y="1104100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Oval 16"/>
          <p:cNvSpPr>
            <a:spLocks noChangeArrowheads="1"/>
          </p:cNvSpPr>
          <p:nvPr/>
        </p:nvSpPr>
        <p:spPr bwMode="auto">
          <a:xfrm>
            <a:off x="1029344" y="2416963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251469" y="284082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1537344" y="243283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781694" y="2267738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499119" y="2439188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-304156" y="1870863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-774056" y="1589875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-88256" y="3593300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-94606" y="4013988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-120006" y="4290213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-348606" y="4699788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-484798" y="5036338"/>
            <a:ext cx="231447" cy="231447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-154931" y="4699788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-227956" y="4888700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-332731" y="4366413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-262881" y="1683538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13344" y="3574250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-472431" y="3440900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-739131" y="375998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-1155056" y="2391563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578551" y="1132675"/>
            <a:ext cx="1377836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0" lang="zh-CN" altLang="zh-CN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val 14"/>
          <p:cNvSpPr>
            <a:spLocks noChangeArrowheads="1"/>
          </p:cNvSpPr>
          <p:nvPr/>
        </p:nvSpPr>
        <p:spPr bwMode="auto">
          <a:xfrm>
            <a:off x="3022005" y="1252328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3022004" y="1337808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CFBF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3786534" y="1312559"/>
            <a:ext cx="17906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愿景与范围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Oval 14"/>
          <p:cNvSpPr>
            <a:spLocks noChangeArrowheads="1"/>
          </p:cNvSpPr>
          <p:nvPr/>
        </p:nvSpPr>
        <p:spPr bwMode="auto">
          <a:xfrm>
            <a:off x="3022005" y="2101958"/>
            <a:ext cx="520573" cy="520573"/>
          </a:xfrm>
          <a:prstGeom prst="ellipse">
            <a:avLst/>
          </a:prstGeom>
          <a:noFill/>
          <a:ln>
            <a:solidFill>
              <a:srgbClr val="EA5514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Rectangle 39"/>
          <p:cNvSpPr>
            <a:spLocks noChangeArrowheads="1"/>
          </p:cNvSpPr>
          <p:nvPr/>
        </p:nvSpPr>
        <p:spPr bwMode="auto">
          <a:xfrm>
            <a:off x="3022004" y="2187438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EA5514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44" name="Rectangle 39"/>
          <p:cNvSpPr>
            <a:spLocks noChangeArrowheads="1"/>
          </p:cNvSpPr>
          <p:nvPr/>
        </p:nvSpPr>
        <p:spPr bwMode="auto">
          <a:xfrm>
            <a:off x="3786534" y="2162189"/>
            <a:ext cx="167224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用户群分类</a:t>
            </a:r>
            <a:endParaRPr lang="en-US" altLang="zh-CN" sz="2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Oval 14"/>
          <p:cNvSpPr>
            <a:spLocks noChangeArrowheads="1"/>
          </p:cNvSpPr>
          <p:nvPr/>
        </p:nvSpPr>
        <p:spPr bwMode="auto">
          <a:xfrm>
            <a:off x="3042945" y="2946429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Rectangle 39"/>
          <p:cNvSpPr>
            <a:spLocks noChangeArrowheads="1"/>
          </p:cNvSpPr>
          <p:nvPr/>
        </p:nvSpPr>
        <p:spPr bwMode="auto">
          <a:xfrm>
            <a:off x="3042944" y="3031909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CFBF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71" name="Rectangle 39"/>
          <p:cNvSpPr>
            <a:spLocks noChangeArrowheads="1"/>
          </p:cNvSpPr>
          <p:nvPr/>
        </p:nvSpPr>
        <p:spPr bwMode="auto">
          <a:xfrm>
            <a:off x="3807475" y="3006660"/>
            <a:ext cx="16112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用例文档</a:t>
            </a:r>
            <a:endParaRPr lang="en-US" altLang="zh-CN" sz="2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75" name="Oval 14"/>
          <p:cNvSpPr>
            <a:spLocks noChangeArrowheads="1"/>
          </p:cNvSpPr>
          <p:nvPr/>
        </p:nvSpPr>
        <p:spPr bwMode="auto">
          <a:xfrm>
            <a:off x="5748183" y="1243728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6" name="Rectangle 39"/>
          <p:cNvSpPr>
            <a:spLocks noChangeArrowheads="1"/>
          </p:cNvSpPr>
          <p:nvPr/>
        </p:nvSpPr>
        <p:spPr bwMode="auto">
          <a:xfrm>
            <a:off x="5748182" y="1329208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CFBF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77" name="Rectangle 39"/>
          <p:cNvSpPr>
            <a:spLocks noChangeArrowheads="1"/>
          </p:cNvSpPr>
          <p:nvPr/>
        </p:nvSpPr>
        <p:spPr bwMode="auto">
          <a:xfrm>
            <a:off x="6512712" y="1303959"/>
            <a:ext cx="20246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界面原型展示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8" name="Oval 14"/>
          <p:cNvSpPr>
            <a:spLocks noChangeArrowheads="1"/>
          </p:cNvSpPr>
          <p:nvPr/>
        </p:nvSpPr>
        <p:spPr bwMode="auto">
          <a:xfrm>
            <a:off x="5748183" y="2093358"/>
            <a:ext cx="520573" cy="520573"/>
          </a:xfrm>
          <a:prstGeom prst="ellipse">
            <a:avLst/>
          </a:prstGeom>
          <a:noFill/>
          <a:ln>
            <a:solidFill>
              <a:srgbClr val="EA5514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" name="Rectangle 39"/>
          <p:cNvSpPr>
            <a:spLocks noChangeArrowheads="1"/>
          </p:cNvSpPr>
          <p:nvPr/>
        </p:nvSpPr>
        <p:spPr bwMode="auto">
          <a:xfrm>
            <a:off x="5748182" y="2178838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EA5514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06</a:t>
            </a:r>
          </a:p>
        </p:txBody>
      </p:sp>
      <p:sp>
        <p:nvSpPr>
          <p:cNvPr id="80" name="Rectangle 39"/>
          <p:cNvSpPr>
            <a:spLocks noChangeArrowheads="1"/>
          </p:cNvSpPr>
          <p:nvPr/>
        </p:nvSpPr>
        <p:spPr bwMode="auto">
          <a:xfrm>
            <a:off x="6512713" y="2153589"/>
            <a:ext cx="19442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相关文档展示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Oval 14"/>
          <p:cNvSpPr>
            <a:spLocks noChangeArrowheads="1"/>
          </p:cNvSpPr>
          <p:nvPr/>
        </p:nvSpPr>
        <p:spPr bwMode="auto">
          <a:xfrm>
            <a:off x="3021735" y="3741312"/>
            <a:ext cx="520573" cy="520573"/>
          </a:xfrm>
          <a:prstGeom prst="ellipse">
            <a:avLst/>
          </a:prstGeom>
          <a:noFill/>
          <a:ln>
            <a:solidFill>
              <a:srgbClr val="EA5514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3021734" y="3826792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EA5514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3786265" y="3801543"/>
            <a:ext cx="19442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Oval 14">
            <a:extLst>
              <a:ext uri="{FF2B5EF4-FFF2-40B4-BE49-F238E27FC236}">
                <a16:creationId xmlns:a16="http://schemas.microsoft.com/office/drawing/2014/main" id="{EE70F400-905B-4CF9-AF89-DFB25E472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212" y="2927698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Rectangle 39">
            <a:extLst>
              <a:ext uri="{FF2B5EF4-FFF2-40B4-BE49-F238E27FC236}">
                <a16:creationId xmlns:a16="http://schemas.microsoft.com/office/drawing/2014/main" id="{E3561FD4-3257-4989-8771-4E5295BFE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211" y="3013178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CFBF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07</a:t>
            </a:r>
          </a:p>
        </p:txBody>
      </p:sp>
      <p:sp>
        <p:nvSpPr>
          <p:cNvPr id="54" name="Rectangle 39">
            <a:extLst>
              <a:ext uri="{FF2B5EF4-FFF2-40B4-BE49-F238E27FC236}">
                <a16:creationId xmlns:a16="http://schemas.microsoft.com/office/drawing/2014/main" id="{D6E3F9E1-1EB4-4483-AA74-F73EE4C80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9741" y="2987929"/>
            <a:ext cx="20246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Oval 14">
            <a:extLst>
              <a:ext uri="{FF2B5EF4-FFF2-40B4-BE49-F238E27FC236}">
                <a16:creationId xmlns:a16="http://schemas.microsoft.com/office/drawing/2014/main" id="{B9241C89-0124-4524-9121-46015B95F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211" y="3699757"/>
            <a:ext cx="520573" cy="520573"/>
          </a:xfrm>
          <a:prstGeom prst="ellipse">
            <a:avLst/>
          </a:prstGeom>
          <a:noFill/>
          <a:ln>
            <a:solidFill>
              <a:srgbClr val="EA5514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Rectangle 39">
            <a:extLst>
              <a:ext uri="{FF2B5EF4-FFF2-40B4-BE49-F238E27FC236}">
                <a16:creationId xmlns:a16="http://schemas.microsoft.com/office/drawing/2014/main" id="{4F1EC112-26C6-4885-9BBE-E82FE71F6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210" y="3785237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EA5514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08</a:t>
            </a:r>
          </a:p>
        </p:txBody>
      </p:sp>
      <p:sp>
        <p:nvSpPr>
          <p:cNvPr id="57" name="Rectangle 39">
            <a:extLst>
              <a:ext uri="{FF2B5EF4-FFF2-40B4-BE49-F238E27FC236}">
                <a16:creationId xmlns:a16="http://schemas.microsoft.com/office/drawing/2014/main" id="{EBBF2346-C9CA-4749-8C90-319E99993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9740" y="3759988"/>
            <a:ext cx="22187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组员分工及评分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22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2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2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6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8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0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1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232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5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6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7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8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239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0" presetID="2" presetClass="entr" presetSubtype="2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4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6" dur="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8" dur="3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9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250" dur="15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1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3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5" dur="3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6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257" dur="15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8" presetID="2" presetClass="entr" presetSubtype="2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2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3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268" dur="150" fill="hold"/>
                                            <p:tgtEl>
                                              <p:spTgt spid="7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9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1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3" dur="3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4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275" dur="15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6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9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0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2" dur="3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3" dur="3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4" dur="3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5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286" dur="150" fill="hold"/>
                                            <p:tgtEl>
                                              <p:spTgt spid="7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3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3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3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293" dur="150" fill="hold"/>
                                            <p:tgtEl>
                                              <p:spTgt spid="7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4" presetID="2" presetClass="entr" presetSubtype="2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6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8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0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2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3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304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5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7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9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0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311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2" presetID="2" presetClass="entr" presetSubtype="2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1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6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8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9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0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1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22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3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5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6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7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8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329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0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3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3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4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6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7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8" dur="3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9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340" dur="15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1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3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4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5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6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347" dur="1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8" presetID="2" presetClass="entr" presetSubtype="2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1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 animBg="1"/>
          <p:bldP spid="36" grpId="1" animBg="1"/>
          <p:bldP spid="40" grpId="0"/>
          <p:bldP spid="40" grpId="1"/>
          <p:bldP spid="41" grpId="0"/>
          <p:bldP spid="42" grpId="0" animBg="1"/>
          <p:bldP spid="42" grpId="1" animBg="1"/>
          <p:bldP spid="43" grpId="0"/>
          <p:bldP spid="43" grpId="1"/>
          <p:bldP spid="44" grpId="0"/>
          <p:bldP spid="69" grpId="0" animBg="1"/>
          <p:bldP spid="69" grpId="1" animBg="1"/>
          <p:bldP spid="70" grpId="0"/>
          <p:bldP spid="70" grpId="1"/>
          <p:bldP spid="71" grpId="0"/>
          <p:bldP spid="75" grpId="0" animBg="1"/>
          <p:bldP spid="75" grpId="1" animBg="1"/>
          <p:bldP spid="76" grpId="0"/>
          <p:bldP spid="76" grpId="1"/>
          <p:bldP spid="77" grpId="0"/>
          <p:bldP spid="78" grpId="0" animBg="1"/>
          <p:bldP spid="78" grpId="1" animBg="1"/>
          <p:bldP spid="79" grpId="0"/>
          <p:bldP spid="79" grpId="1"/>
          <p:bldP spid="80" grpId="0"/>
          <p:bldP spid="49" grpId="0" animBg="1"/>
          <p:bldP spid="49" grpId="1" animBg="1"/>
          <p:bldP spid="50" grpId="0"/>
          <p:bldP spid="50" grpId="1"/>
          <p:bldP spid="51" grpId="0"/>
          <p:bldP spid="52" grpId="0" animBg="1"/>
          <p:bldP spid="52" grpId="1" animBg="1"/>
          <p:bldP spid="53" grpId="0"/>
          <p:bldP spid="53" grpId="1"/>
          <p:bldP spid="54" grpId="0"/>
          <p:bldP spid="55" grpId="0" animBg="1"/>
          <p:bldP spid="55" grpId="1" animBg="1"/>
          <p:bldP spid="56" grpId="0"/>
          <p:bldP spid="56" grpId="1"/>
          <p:bldP spid="5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22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2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6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8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0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1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232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5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6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7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8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239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0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4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6" dur="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8" dur="3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9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250" dur="15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1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3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5" dur="3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6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257" dur="15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8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2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3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268" dur="150" fill="hold"/>
                                            <p:tgtEl>
                                              <p:spTgt spid="7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9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1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3" dur="3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4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275" dur="15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6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9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0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2" dur="3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3" dur="3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4" dur="3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5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286" dur="150" fill="hold"/>
                                            <p:tgtEl>
                                              <p:spTgt spid="7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3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3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3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293" dur="150" fill="hold"/>
                                            <p:tgtEl>
                                              <p:spTgt spid="7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4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6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8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0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2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3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304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5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7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9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0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311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2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6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8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9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0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1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22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3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5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6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7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8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329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0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4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6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7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8" dur="3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9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340" dur="15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1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3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4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5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6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347" dur="1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8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1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 animBg="1"/>
          <p:bldP spid="36" grpId="1" animBg="1"/>
          <p:bldP spid="40" grpId="0"/>
          <p:bldP spid="40" grpId="1"/>
          <p:bldP spid="41" grpId="0"/>
          <p:bldP spid="42" grpId="0" animBg="1"/>
          <p:bldP spid="42" grpId="1" animBg="1"/>
          <p:bldP spid="43" grpId="0"/>
          <p:bldP spid="43" grpId="1"/>
          <p:bldP spid="44" grpId="0"/>
          <p:bldP spid="69" grpId="0" animBg="1"/>
          <p:bldP spid="69" grpId="1" animBg="1"/>
          <p:bldP spid="70" grpId="0"/>
          <p:bldP spid="70" grpId="1"/>
          <p:bldP spid="71" grpId="0"/>
          <p:bldP spid="75" grpId="0" animBg="1"/>
          <p:bldP spid="75" grpId="1" animBg="1"/>
          <p:bldP spid="76" grpId="0"/>
          <p:bldP spid="76" grpId="1"/>
          <p:bldP spid="77" grpId="0"/>
          <p:bldP spid="78" grpId="0" animBg="1"/>
          <p:bldP spid="78" grpId="1" animBg="1"/>
          <p:bldP spid="79" grpId="0"/>
          <p:bldP spid="79" grpId="1"/>
          <p:bldP spid="80" grpId="0"/>
          <p:bldP spid="49" grpId="0" animBg="1"/>
          <p:bldP spid="49" grpId="1" animBg="1"/>
          <p:bldP spid="50" grpId="0"/>
          <p:bldP spid="50" grpId="1"/>
          <p:bldP spid="51" grpId="0"/>
          <p:bldP spid="52" grpId="0" animBg="1"/>
          <p:bldP spid="52" grpId="1" animBg="1"/>
          <p:bldP spid="53" grpId="0"/>
          <p:bldP spid="53" grpId="1"/>
          <p:bldP spid="54" grpId="0"/>
          <p:bldP spid="55" grpId="0" animBg="1"/>
          <p:bldP spid="55" grpId="1" animBg="1"/>
          <p:bldP spid="56" grpId="0"/>
          <p:bldP spid="56" grpId="1"/>
          <p:bldP spid="57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4.3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需求跟踪矩阵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801170-4162-4FB0-8F3A-1886D92A7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85621"/>
            <a:ext cx="2376264" cy="8359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B2D933-3E88-4DF4-9A2E-8352A5172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76" y="959916"/>
            <a:ext cx="7213625" cy="404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8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05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5771" y="2185438"/>
            <a:ext cx="352261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界面原型展示</a:t>
            </a:r>
            <a:endParaRPr lang="en-US" altLang="zh-CN" sz="4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5.1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1495771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原型工具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25464" y="1058788"/>
            <a:ext cx="33452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Axure RP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是美国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Axure Software Solution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公司旗舰产品，是一个专业的快速原型设计工具，让负责定义需求和规格、设计功能和界面的专家能够快速创建应用软件或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网站的线框图、流程图、原型和规格说明文档。作为专业的原型设计工具，它能快速、高效的创建原型，同时支持多人协作设计和版本控制管理 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922884"/>
            <a:ext cx="1181161" cy="118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15" y="1922884"/>
            <a:ext cx="1181162" cy="118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5148064" y="3158053"/>
            <a:ext cx="31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Axure RP8.0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图标        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Axure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RP9.0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5.2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用户端界面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057" y="914770"/>
            <a:ext cx="2012920" cy="35790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568" y="941099"/>
            <a:ext cx="2010506" cy="35807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83" y="931712"/>
            <a:ext cx="2013426" cy="358105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5.2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用户端界面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4" y="912783"/>
            <a:ext cx="2010075" cy="35810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378" y="912783"/>
            <a:ext cx="2009975" cy="355274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933" y="914770"/>
            <a:ext cx="2027447" cy="360708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5.3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管理员界面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" y="1058545"/>
            <a:ext cx="4722495" cy="27743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11555"/>
            <a:ext cx="4312920" cy="28689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5.4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用户手册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842645"/>
            <a:ext cx="3181350" cy="3740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255" y="770255"/>
            <a:ext cx="5250180" cy="39090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5771" y="2185438"/>
            <a:ext cx="345060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相关文档展示</a:t>
            </a:r>
            <a:endParaRPr lang="en-US" altLang="zh-CN" sz="4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6.1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数据字典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634490"/>
            <a:ext cx="4187825" cy="30295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7215" y="748665"/>
            <a:ext cx="1690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用户</a:t>
            </a:r>
            <a:r>
              <a:rPr lang="en-US" altLang="zh-CN"/>
              <a:t>ER</a:t>
            </a:r>
            <a:r>
              <a:rPr lang="zh-CN" altLang="en-US"/>
              <a:t>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36235" y="748665"/>
            <a:ext cx="1690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管理员</a:t>
            </a:r>
            <a:r>
              <a:rPr lang="en-US" altLang="zh-CN"/>
              <a:t>ER</a:t>
            </a:r>
            <a:r>
              <a:rPr lang="zh-CN" altLang="en-US"/>
              <a:t>图</a:t>
            </a:r>
          </a:p>
        </p:txBody>
      </p:sp>
      <p:pic>
        <p:nvPicPr>
          <p:cNvPr id="9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305" y="1634490"/>
            <a:ext cx="4136390" cy="30302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6.1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数据字典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7215" y="748665"/>
            <a:ext cx="1690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用户</a:t>
            </a:r>
            <a:r>
              <a:rPr lang="en-US" altLang="zh-CN"/>
              <a:t>CDM</a:t>
            </a:r>
            <a:r>
              <a:rPr lang="zh-CN" altLang="en-US"/>
              <a:t>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36235" y="748665"/>
            <a:ext cx="1690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管理员</a:t>
            </a:r>
            <a:r>
              <a:rPr lang="en-US" altLang="zh-CN"/>
              <a:t>CDM</a:t>
            </a:r>
            <a:r>
              <a:rPr lang="zh-CN" altLang="en-US"/>
              <a:t>图</a:t>
            </a:r>
          </a:p>
        </p:txBody>
      </p:sp>
      <p:pic>
        <p:nvPicPr>
          <p:cNvPr id="2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1706245"/>
            <a:ext cx="4470400" cy="2542540"/>
          </a:xfrm>
          <a:prstGeom prst="rect">
            <a:avLst/>
          </a:prstGeom>
        </p:spPr>
      </p:pic>
      <p:pic>
        <p:nvPicPr>
          <p:cNvPr id="3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245" y="1663700"/>
            <a:ext cx="4199255" cy="22637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01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5771" y="2185438"/>
            <a:ext cx="280253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愿景与范围</a:t>
            </a:r>
            <a:endParaRPr lang="en-US" altLang="zh-CN" sz="4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6.1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数据字典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" y="914400"/>
            <a:ext cx="5189220" cy="4023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35" y="914400"/>
            <a:ext cx="3602355" cy="1793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815" y="2786380"/>
            <a:ext cx="3464560" cy="20650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6.1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数据字典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" y="914400"/>
            <a:ext cx="5189220" cy="4023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35" y="914400"/>
            <a:ext cx="3602355" cy="1793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815" y="2786380"/>
            <a:ext cx="3464560" cy="20650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6.2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顺序图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500505"/>
            <a:ext cx="3306445" cy="3329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1567815"/>
            <a:ext cx="3497580" cy="31959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7215" y="748665"/>
            <a:ext cx="1690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发表动态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147945" y="842645"/>
            <a:ext cx="1690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发起约钓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6.2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顺序图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7215" y="748665"/>
            <a:ext cx="1690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发起直播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147945" y="842645"/>
            <a:ext cx="1690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聊天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" y="1210945"/>
            <a:ext cx="3756660" cy="36556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1210945"/>
            <a:ext cx="3481705" cy="35280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6.2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顺序图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5605" y="770255"/>
            <a:ext cx="1690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搜索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63620" y="584200"/>
            <a:ext cx="1690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注册登录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" y="1490345"/>
            <a:ext cx="2623185" cy="3136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65" y="1058545"/>
            <a:ext cx="3993515" cy="39712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6.3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状态机图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1130300"/>
            <a:ext cx="3922395" cy="39484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7215" y="748665"/>
            <a:ext cx="1690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地图界面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810" y="452755"/>
            <a:ext cx="4549140" cy="14643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40200" y="50165"/>
            <a:ext cx="1690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登录界面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245" y="2048510"/>
            <a:ext cx="1536700" cy="29838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28080" y="2570480"/>
            <a:ext cx="1690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发起动态界面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6.3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状态机图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63620" y="216535"/>
            <a:ext cx="1690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直播界面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" y="770255"/>
            <a:ext cx="8425815" cy="43192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6.3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状态机图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63620" y="216535"/>
            <a:ext cx="1690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动态界面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05" y="755650"/>
            <a:ext cx="6407785" cy="42132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6.4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对话框图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395" y="986790"/>
            <a:ext cx="5331460" cy="39566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47720" y="277495"/>
            <a:ext cx="1690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查看垂钓园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6.4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对话框图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47720" y="277495"/>
            <a:ext cx="1690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查看钓点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40" y="770255"/>
            <a:ext cx="4255135" cy="43135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endParaRPr kumimoji="0" lang="zh-CN" altLang="zh-CN" sz="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9" y="338497"/>
            <a:ext cx="12934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背景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58344" y="1130796"/>
            <a:ext cx="71173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我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们身边都有许多钓鱼爱好者，他们热爱钓鱼、乐于分享，可这一相对小众的垂钓类爱好者总是无处分享自己的生活，或者只仅限于一个小圈子。借着互联网时代的红利，一些和钓鱼有关的交流分享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应运而生。本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围绕</a:t>
            </a:r>
            <a:r>
              <a:rPr lang="zh-CN" altLang="zh-CN" b="1" dirty="0">
                <a:solidFill>
                  <a:srgbClr val="F54E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钓鱼爱好者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打造，解决爱好者们的需求，探索发现更多生活中的乐趣，主要围绕“</a:t>
            </a:r>
            <a:r>
              <a:rPr lang="zh-CN" altLang="zh-CN" b="1" dirty="0">
                <a:solidFill>
                  <a:srgbClr val="F54E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休闲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”、“</a:t>
            </a:r>
            <a:r>
              <a:rPr lang="zh-CN" altLang="zh-CN" b="1" dirty="0">
                <a:solidFill>
                  <a:srgbClr val="F54E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资讯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”、“</a:t>
            </a:r>
            <a:r>
              <a:rPr lang="zh-CN" altLang="zh-CN" b="1" dirty="0">
                <a:solidFill>
                  <a:srgbClr val="F54E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交友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”等主题，发现垂钓点、同城结交新的朋友、查询天气和渔具店等功能，</a:t>
            </a:r>
            <a:r>
              <a:rPr lang="zh-CN" altLang="zh-CN" b="1" dirty="0">
                <a:solidFill>
                  <a:srgbClr val="F54E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钓鱼视频和心得体会，放大各位“渔友”们的</a:t>
            </a:r>
            <a:r>
              <a:rPr lang="zh-CN" altLang="zh-CN" b="1" dirty="0">
                <a:solidFill>
                  <a:srgbClr val="F54E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乐趣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。随时随地彼此相约，让钓鱼不再孤单！</a:t>
            </a:r>
          </a:p>
        </p:txBody>
      </p:sp>
      <p:sp>
        <p:nvSpPr>
          <p:cNvPr id="107" name="Freeform 34"/>
          <p:cNvSpPr>
            <a:spLocks noEditPoints="1"/>
          </p:cNvSpPr>
          <p:nvPr/>
        </p:nvSpPr>
        <p:spPr bwMode="auto">
          <a:xfrm>
            <a:off x="3490685" y="3413753"/>
            <a:ext cx="173037" cy="244475"/>
          </a:xfrm>
          <a:custGeom>
            <a:avLst/>
            <a:gdLst>
              <a:gd name="T0" fmla="*/ 77 w 88"/>
              <a:gd name="T1" fmla="*/ 33 h 124"/>
              <a:gd name="T2" fmla="*/ 67 w 88"/>
              <a:gd name="T3" fmla="*/ 57 h 124"/>
              <a:gd name="T4" fmla="*/ 67 w 88"/>
              <a:gd name="T5" fmla="*/ 57 h 124"/>
              <a:gd name="T6" fmla="*/ 85 w 88"/>
              <a:gd name="T7" fmla="*/ 79 h 124"/>
              <a:gd name="T8" fmla="*/ 88 w 88"/>
              <a:gd name="T9" fmla="*/ 104 h 124"/>
              <a:gd name="T10" fmla="*/ 79 w 88"/>
              <a:gd name="T11" fmla="*/ 115 h 124"/>
              <a:gd name="T12" fmla="*/ 69 w 88"/>
              <a:gd name="T13" fmla="*/ 115 h 124"/>
              <a:gd name="T14" fmla="*/ 64 w 88"/>
              <a:gd name="T15" fmla="*/ 124 h 124"/>
              <a:gd name="T16" fmla="*/ 23 w 88"/>
              <a:gd name="T17" fmla="*/ 124 h 124"/>
              <a:gd name="T18" fmla="*/ 19 w 88"/>
              <a:gd name="T19" fmla="*/ 119 h 124"/>
              <a:gd name="T20" fmla="*/ 9 w 88"/>
              <a:gd name="T21" fmla="*/ 115 h 124"/>
              <a:gd name="T22" fmla="*/ 2 w 88"/>
              <a:gd name="T23" fmla="*/ 111 h 124"/>
              <a:gd name="T24" fmla="*/ 0 w 88"/>
              <a:gd name="T25" fmla="*/ 93 h 124"/>
              <a:gd name="T26" fmla="*/ 20 w 88"/>
              <a:gd name="T27" fmla="*/ 57 h 124"/>
              <a:gd name="T28" fmla="*/ 20 w 88"/>
              <a:gd name="T29" fmla="*/ 57 h 124"/>
              <a:gd name="T30" fmla="*/ 44 w 88"/>
              <a:gd name="T31" fmla="*/ 0 h 124"/>
              <a:gd name="T32" fmla="*/ 22 w 88"/>
              <a:gd name="T33" fmla="*/ 105 h 124"/>
              <a:gd name="T34" fmla="*/ 25 w 88"/>
              <a:gd name="T35" fmla="*/ 89 h 124"/>
              <a:gd name="T36" fmla="*/ 28 w 88"/>
              <a:gd name="T37" fmla="*/ 109 h 124"/>
              <a:gd name="T38" fmla="*/ 28 w 88"/>
              <a:gd name="T39" fmla="*/ 114 h 124"/>
              <a:gd name="T40" fmla="*/ 59 w 88"/>
              <a:gd name="T41" fmla="*/ 110 h 124"/>
              <a:gd name="T42" fmla="*/ 59 w 88"/>
              <a:gd name="T43" fmla="*/ 109 h 124"/>
              <a:gd name="T44" fmla="*/ 62 w 88"/>
              <a:gd name="T45" fmla="*/ 89 h 124"/>
              <a:gd name="T46" fmla="*/ 65 w 88"/>
              <a:gd name="T47" fmla="*/ 105 h 124"/>
              <a:gd name="T48" fmla="*/ 78 w 88"/>
              <a:gd name="T49" fmla="*/ 104 h 124"/>
              <a:gd name="T50" fmla="*/ 76 w 88"/>
              <a:gd name="T51" fmla="*/ 83 h 124"/>
              <a:gd name="T52" fmla="*/ 59 w 88"/>
              <a:gd name="T53" fmla="*/ 63 h 124"/>
              <a:gd name="T54" fmla="*/ 28 w 88"/>
              <a:gd name="T55" fmla="*/ 63 h 124"/>
              <a:gd name="T56" fmla="*/ 10 w 88"/>
              <a:gd name="T57" fmla="*/ 93 h 124"/>
              <a:gd name="T58" fmla="*/ 10 w 88"/>
              <a:gd name="T59" fmla="*/ 105 h 124"/>
              <a:gd name="T60" fmla="*/ 44 w 88"/>
              <a:gd name="T61" fmla="*/ 9 h 124"/>
              <a:gd name="T62" fmla="*/ 20 w 88"/>
              <a:gd name="T63" fmla="*/ 33 h 124"/>
              <a:gd name="T64" fmla="*/ 68 w 88"/>
              <a:gd name="T65" fmla="*/ 3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8" h="124">
                <a:moveTo>
                  <a:pt x="44" y="0"/>
                </a:moveTo>
                <a:cubicBezTo>
                  <a:pt x="62" y="0"/>
                  <a:pt x="77" y="15"/>
                  <a:pt x="77" y="33"/>
                </a:cubicBezTo>
                <a:cubicBezTo>
                  <a:pt x="77" y="43"/>
                  <a:pt x="74" y="51"/>
                  <a:pt x="68" y="57"/>
                </a:cubicBezTo>
                <a:cubicBezTo>
                  <a:pt x="67" y="57"/>
                  <a:pt x="67" y="57"/>
                  <a:pt x="67" y="57"/>
                </a:cubicBezTo>
                <a:cubicBezTo>
                  <a:pt x="67" y="57"/>
                  <a:pt x="67" y="57"/>
                  <a:pt x="67" y="57"/>
                </a:cubicBezTo>
                <a:cubicBezTo>
                  <a:pt x="67" y="57"/>
                  <a:pt x="67" y="57"/>
                  <a:pt x="67" y="57"/>
                </a:cubicBezTo>
                <a:cubicBezTo>
                  <a:pt x="74" y="64"/>
                  <a:pt x="81" y="70"/>
                  <a:pt x="85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83"/>
                  <a:pt x="88" y="88"/>
                  <a:pt x="88" y="93"/>
                </a:cubicBezTo>
                <a:cubicBezTo>
                  <a:pt x="88" y="104"/>
                  <a:pt x="88" y="104"/>
                  <a:pt x="88" y="104"/>
                </a:cubicBezTo>
                <a:cubicBezTo>
                  <a:pt x="88" y="106"/>
                  <a:pt x="87" y="109"/>
                  <a:pt x="85" y="111"/>
                </a:cubicBezTo>
                <a:cubicBezTo>
                  <a:pt x="84" y="113"/>
                  <a:pt x="82" y="114"/>
                  <a:pt x="79" y="115"/>
                </a:cubicBezTo>
                <a:cubicBezTo>
                  <a:pt x="79" y="115"/>
                  <a:pt x="79" y="115"/>
                  <a:pt x="78" y="115"/>
                </a:cubicBezTo>
                <a:cubicBezTo>
                  <a:pt x="69" y="115"/>
                  <a:pt x="69" y="115"/>
                  <a:pt x="69" y="115"/>
                </a:cubicBezTo>
                <a:cubicBezTo>
                  <a:pt x="69" y="119"/>
                  <a:pt x="69" y="119"/>
                  <a:pt x="69" y="119"/>
                </a:cubicBezTo>
                <a:cubicBezTo>
                  <a:pt x="69" y="122"/>
                  <a:pt x="66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1" y="124"/>
                  <a:pt x="19" y="122"/>
                  <a:pt x="19" y="119"/>
                </a:cubicBezTo>
                <a:cubicBezTo>
                  <a:pt x="19" y="119"/>
                  <a:pt x="19" y="119"/>
                  <a:pt x="19" y="119"/>
                </a:cubicBezTo>
                <a:cubicBezTo>
                  <a:pt x="19" y="115"/>
                  <a:pt x="19" y="115"/>
                  <a:pt x="19" y="115"/>
                </a:cubicBezTo>
                <a:cubicBezTo>
                  <a:pt x="9" y="115"/>
                  <a:pt x="9" y="115"/>
                  <a:pt x="9" y="115"/>
                </a:cubicBezTo>
                <a:cubicBezTo>
                  <a:pt x="9" y="115"/>
                  <a:pt x="8" y="115"/>
                  <a:pt x="8" y="115"/>
                </a:cubicBezTo>
                <a:cubicBezTo>
                  <a:pt x="5" y="114"/>
                  <a:pt x="3" y="113"/>
                  <a:pt x="2" y="111"/>
                </a:cubicBezTo>
                <a:cubicBezTo>
                  <a:pt x="0" y="109"/>
                  <a:pt x="0" y="106"/>
                  <a:pt x="0" y="104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88"/>
                  <a:pt x="1" y="83"/>
                  <a:pt x="2" y="79"/>
                </a:cubicBezTo>
                <a:cubicBezTo>
                  <a:pt x="6" y="70"/>
                  <a:pt x="13" y="64"/>
                  <a:pt x="2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13" y="51"/>
                  <a:pt x="10" y="42"/>
                  <a:pt x="10" y="33"/>
                </a:cubicBezTo>
                <a:cubicBezTo>
                  <a:pt x="10" y="15"/>
                  <a:pt x="25" y="0"/>
                  <a:pt x="44" y="0"/>
                </a:cubicBezTo>
                <a:close/>
                <a:moveTo>
                  <a:pt x="22" y="105"/>
                </a:moveTo>
                <a:cubicBezTo>
                  <a:pt x="22" y="105"/>
                  <a:pt x="22" y="105"/>
                  <a:pt x="22" y="105"/>
                </a:cubicBezTo>
                <a:cubicBezTo>
                  <a:pt x="22" y="92"/>
                  <a:pt x="22" y="92"/>
                  <a:pt x="22" y="92"/>
                </a:cubicBezTo>
                <a:cubicBezTo>
                  <a:pt x="22" y="90"/>
                  <a:pt x="24" y="89"/>
                  <a:pt x="25" y="89"/>
                </a:cubicBezTo>
                <a:cubicBezTo>
                  <a:pt x="27" y="89"/>
                  <a:pt x="28" y="90"/>
                  <a:pt x="28" y="92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28" y="110"/>
                  <a:pt x="28" y="110"/>
                  <a:pt x="28" y="110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0"/>
                  <a:pt x="59" y="110"/>
                  <a:pt x="59" y="110"/>
                </a:cubicBezTo>
                <a:cubicBezTo>
                  <a:pt x="59" y="110"/>
                  <a:pt x="59" y="110"/>
                  <a:pt x="59" y="110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59" y="92"/>
                  <a:pt x="59" y="92"/>
                  <a:pt x="59" y="92"/>
                </a:cubicBezTo>
                <a:cubicBezTo>
                  <a:pt x="59" y="90"/>
                  <a:pt x="60" y="89"/>
                  <a:pt x="62" y="89"/>
                </a:cubicBezTo>
                <a:cubicBezTo>
                  <a:pt x="63" y="89"/>
                  <a:pt x="65" y="90"/>
                  <a:pt x="65" y="92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78" y="105"/>
                  <a:pt x="78" y="105"/>
                  <a:pt x="78" y="105"/>
                </a:cubicBezTo>
                <a:cubicBezTo>
                  <a:pt x="78" y="104"/>
                  <a:pt x="78" y="104"/>
                  <a:pt x="78" y="104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89"/>
                  <a:pt x="77" y="86"/>
                  <a:pt x="76" y="83"/>
                </a:cubicBezTo>
                <a:cubicBezTo>
                  <a:pt x="76" y="83"/>
                  <a:pt x="76" y="83"/>
                  <a:pt x="76" y="83"/>
                </a:cubicBezTo>
                <a:cubicBezTo>
                  <a:pt x="73" y="75"/>
                  <a:pt x="65" y="69"/>
                  <a:pt x="59" y="63"/>
                </a:cubicBezTo>
                <a:cubicBezTo>
                  <a:pt x="55" y="66"/>
                  <a:pt x="49" y="67"/>
                  <a:pt x="44" y="67"/>
                </a:cubicBezTo>
                <a:cubicBezTo>
                  <a:pt x="38" y="67"/>
                  <a:pt x="33" y="66"/>
                  <a:pt x="28" y="63"/>
                </a:cubicBezTo>
                <a:cubicBezTo>
                  <a:pt x="23" y="69"/>
                  <a:pt x="15" y="75"/>
                  <a:pt x="11" y="83"/>
                </a:cubicBezTo>
                <a:cubicBezTo>
                  <a:pt x="10" y="86"/>
                  <a:pt x="10" y="89"/>
                  <a:pt x="10" y="93"/>
                </a:cubicBezTo>
                <a:cubicBezTo>
                  <a:pt x="10" y="104"/>
                  <a:pt x="10" y="104"/>
                  <a:pt x="10" y="104"/>
                </a:cubicBezTo>
                <a:cubicBezTo>
                  <a:pt x="10" y="104"/>
                  <a:pt x="10" y="104"/>
                  <a:pt x="10" y="105"/>
                </a:cubicBezTo>
                <a:cubicBezTo>
                  <a:pt x="22" y="105"/>
                  <a:pt x="22" y="105"/>
                  <a:pt x="22" y="105"/>
                </a:cubicBezTo>
                <a:close/>
                <a:moveTo>
                  <a:pt x="44" y="9"/>
                </a:moveTo>
                <a:cubicBezTo>
                  <a:pt x="44" y="9"/>
                  <a:pt x="44" y="9"/>
                  <a:pt x="44" y="9"/>
                </a:cubicBezTo>
                <a:cubicBezTo>
                  <a:pt x="30" y="9"/>
                  <a:pt x="20" y="20"/>
                  <a:pt x="20" y="33"/>
                </a:cubicBezTo>
                <a:cubicBezTo>
                  <a:pt x="20" y="47"/>
                  <a:pt x="31" y="57"/>
                  <a:pt x="44" y="57"/>
                </a:cubicBezTo>
                <a:cubicBezTo>
                  <a:pt x="57" y="57"/>
                  <a:pt x="68" y="47"/>
                  <a:pt x="68" y="33"/>
                </a:cubicBezTo>
                <a:cubicBezTo>
                  <a:pt x="68" y="20"/>
                  <a:pt x="57" y="9"/>
                  <a:pt x="4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/>
          <p:bldP spid="54" grpId="1"/>
          <p:bldP spid="55" grpId="0"/>
          <p:bldP spid="10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/>
          <p:bldP spid="54" grpId="1"/>
          <p:bldP spid="55" grpId="0"/>
          <p:bldP spid="107" grpId="0" animBg="1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6.4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对话框图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47720" y="277495"/>
            <a:ext cx="1690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发布动态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540" y="784225"/>
            <a:ext cx="3594100" cy="406590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6.4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对话框图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842645"/>
            <a:ext cx="2082165" cy="41643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85" y="626745"/>
            <a:ext cx="2548890" cy="4392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250" y="1202690"/>
            <a:ext cx="2219960" cy="22282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35935" y="95885"/>
            <a:ext cx="3983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对话框图共</a:t>
            </a:r>
            <a:r>
              <a:rPr lang="en-US" altLang="zh-CN"/>
              <a:t>38</a:t>
            </a:r>
            <a:r>
              <a:rPr lang="zh-CN" altLang="en-US"/>
              <a:t>张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6.5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测试用例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842645"/>
            <a:ext cx="4403090" cy="41059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39795" y="217170"/>
            <a:ext cx="3636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包括管理员，游客与注册用户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90" y="819785"/>
            <a:ext cx="3438525" cy="42202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6.5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测试用例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65" y="842645"/>
            <a:ext cx="3340735" cy="4215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90" y="676275"/>
            <a:ext cx="3348990" cy="43224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79930" y="474345"/>
            <a:ext cx="2363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注册用户与游客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23890" y="122555"/>
            <a:ext cx="2363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管理员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6.6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举行会议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" y="770255"/>
            <a:ext cx="4036695" cy="42970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20" y="122555"/>
            <a:ext cx="3048635" cy="32454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125" y="842645"/>
            <a:ext cx="2167890" cy="38842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6.7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9995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JAD</a:t>
            </a:r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会议</a:t>
            </a:r>
            <a:r>
              <a:rPr lang="en-US" alt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&amp;</a:t>
            </a:r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组内评审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C03F2F-D066-482B-9CE9-B45881DC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77" y="1130796"/>
            <a:ext cx="3684465" cy="30243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2A0EEC-10E2-4EE2-AF32-C279553D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30612"/>
            <a:ext cx="4510650" cy="45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46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6.7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9995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JAD</a:t>
            </a:r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会议</a:t>
            </a:r>
            <a:r>
              <a:rPr lang="en-US" alt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&amp;</a:t>
            </a:r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组内评审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C03F2F-D066-482B-9CE9-B45881DC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77" y="1130796"/>
            <a:ext cx="3684465" cy="30243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2A0EEC-10E2-4EE2-AF32-C279553D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30612"/>
            <a:ext cx="4510650" cy="45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34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07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5771" y="2185438"/>
            <a:ext cx="244249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参考资料</a:t>
            </a:r>
            <a:endParaRPr lang="en-US" altLang="zh-CN" sz="4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07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3" name="Rectangle 39"/>
          <p:cNvSpPr>
            <a:spLocks noChangeArrowheads="1"/>
          </p:cNvSpPr>
          <p:nvPr/>
        </p:nvSpPr>
        <p:spPr bwMode="auto">
          <a:xfrm>
            <a:off x="915988" y="338497"/>
            <a:ext cx="19278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参考资料与学习资料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5616" y="914772"/>
            <a:ext cx="75608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[1]张海藩,牟永敏.软件工程导论[M].清华大学出版社:北京,1996:35-54.</a:t>
            </a:r>
          </a:p>
          <a:p>
            <a:pPr>
              <a:lnSpc>
                <a:spcPct val="200000"/>
              </a:lnSpc>
            </a:pPr>
            <a:r>
              <a:rPr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 GB+T-8567-2006.国标《计算机软件文档编制规范》</a:t>
            </a:r>
          </a:p>
          <a:p>
            <a:pPr>
              <a:lnSpc>
                <a:spcPct val="200000"/>
              </a:lnSpc>
            </a:pPr>
            <a:r>
              <a:rPr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 GB/T19000—2008/ISO9000.国标《质量管理体系 基础和术语》</a:t>
            </a:r>
          </a:p>
          <a:p>
            <a:pPr>
              <a:lnSpc>
                <a:spcPct val="200000"/>
              </a:lnSpc>
            </a:pPr>
            <a:r>
              <a:rPr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 IEEE 610.12-1990 [R2002] ，IEEE标准软件工程术语表</a:t>
            </a:r>
          </a:p>
          <a:p>
            <a:pPr>
              <a:lnSpc>
                <a:spcPct val="200000"/>
              </a:lnSpc>
            </a:pPr>
            <a:r>
              <a:rPr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[5] 软件需求（第三版）[美]Karl Wiegers, Joy Beatty著，李忠利 李淳 霍金健 孔晨辉 译 出版社:清华大学出版社ISBN：9787302426820</a:t>
            </a:r>
          </a:p>
          <a:p>
            <a:pPr>
              <a:lnSpc>
                <a:spcPct val="200000"/>
              </a:lnSpc>
            </a:pPr>
            <a:r>
              <a:rPr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[6] IT项目管理 (第八版) [美]Kathy Schwalbe 著，孙新波 朱珠 贾建锋 译 出版社:机械工业出版社:ISBN：9787111582335</a:t>
            </a:r>
          </a:p>
          <a:p>
            <a:pPr>
              <a:lnSpc>
                <a:spcPct val="200000"/>
              </a:lnSpc>
            </a:pPr>
            <a:r>
              <a:rPr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[7] GB/T 8567-2006.国标《计算机软件文档编制规范》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6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6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6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/>
      <p:bldP spid="62" grpId="1"/>
      <p:bldP spid="6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08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5771" y="2185438"/>
            <a:ext cx="409867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组员分工及评价</a:t>
            </a:r>
            <a:endParaRPr lang="en-US" altLang="zh-CN" sz="4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endParaRPr kumimoji="0" lang="zh-CN" altLang="zh-CN" sz="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9" y="338497"/>
            <a:ext cx="12934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愿景声明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58344" y="1130796"/>
            <a:ext cx="71173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        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针对本项目用户需要进行的钓鱼社交活动，而产生“渔乐生活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”，将提供一个以</a:t>
            </a:r>
            <a:r>
              <a:rPr lang="zh-CN" altLang="zh-CN" b="1" dirty="0">
                <a:solidFill>
                  <a:srgbClr val="F54E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地理信息位置为基础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b="1" dirty="0">
                <a:solidFill>
                  <a:srgbClr val="F54E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社交平台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，含有钓鱼地点的分享上传、通过文字、照片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和直播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分享钓鱼经历、朋友圈社交、</a:t>
            </a:r>
            <a:r>
              <a:rPr lang="zh-CN" altLang="zh-CN" b="1" dirty="0">
                <a:solidFill>
                  <a:srgbClr val="F54E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约钓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、查询</a:t>
            </a:r>
            <a:r>
              <a:rPr lang="zh-CN" altLang="zh-CN" b="1" dirty="0">
                <a:solidFill>
                  <a:srgbClr val="F54E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天气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和渔具店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等功能，该系统将为钓鱼爱好者提供一个良好的</a:t>
            </a:r>
            <a:r>
              <a:rPr lang="zh-CN" altLang="zh-CN" b="1" dirty="0">
                <a:solidFill>
                  <a:srgbClr val="F54E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平台。</a:t>
            </a: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我们保证，我们的产品不带有任何商用目的，可能会植入广告以维持运作，但不会有付费功能，让每个人都能体验到完整的软件功能</a:t>
            </a:r>
          </a:p>
        </p:txBody>
      </p:sp>
      <p:sp>
        <p:nvSpPr>
          <p:cNvPr id="107" name="Freeform 34"/>
          <p:cNvSpPr>
            <a:spLocks noEditPoints="1"/>
          </p:cNvSpPr>
          <p:nvPr/>
        </p:nvSpPr>
        <p:spPr bwMode="auto">
          <a:xfrm>
            <a:off x="3490685" y="3413753"/>
            <a:ext cx="173037" cy="244475"/>
          </a:xfrm>
          <a:custGeom>
            <a:avLst/>
            <a:gdLst>
              <a:gd name="T0" fmla="*/ 77 w 88"/>
              <a:gd name="T1" fmla="*/ 33 h 124"/>
              <a:gd name="T2" fmla="*/ 67 w 88"/>
              <a:gd name="T3" fmla="*/ 57 h 124"/>
              <a:gd name="T4" fmla="*/ 67 w 88"/>
              <a:gd name="T5" fmla="*/ 57 h 124"/>
              <a:gd name="T6" fmla="*/ 85 w 88"/>
              <a:gd name="T7" fmla="*/ 79 h 124"/>
              <a:gd name="T8" fmla="*/ 88 w 88"/>
              <a:gd name="T9" fmla="*/ 104 h 124"/>
              <a:gd name="T10" fmla="*/ 79 w 88"/>
              <a:gd name="T11" fmla="*/ 115 h 124"/>
              <a:gd name="T12" fmla="*/ 69 w 88"/>
              <a:gd name="T13" fmla="*/ 115 h 124"/>
              <a:gd name="T14" fmla="*/ 64 w 88"/>
              <a:gd name="T15" fmla="*/ 124 h 124"/>
              <a:gd name="T16" fmla="*/ 23 w 88"/>
              <a:gd name="T17" fmla="*/ 124 h 124"/>
              <a:gd name="T18" fmla="*/ 19 w 88"/>
              <a:gd name="T19" fmla="*/ 119 h 124"/>
              <a:gd name="T20" fmla="*/ 9 w 88"/>
              <a:gd name="T21" fmla="*/ 115 h 124"/>
              <a:gd name="T22" fmla="*/ 2 w 88"/>
              <a:gd name="T23" fmla="*/ 111 h 124"/>
              <a:gd name="T24" fmla="*/ 0 w 88"/>
              <a:gd name="T25" fmla="*/ 93 h 124"/>
              <a:gd name="T26" fmla="*/ 20 w 88"/>
              <a:gd name="T27" fmla="*/ 57 h 124"/>
              <a:gd name="T28" fmla="*/ 20 w 88"/>
              <a:gd name="T29" fmla="*/ 57 h 124"/>
              <a:gd name="T30" fmla="*/ 44 w 88"/>
              <a:gd name="T31" fmla="*/ 0 h 124"/>
              <a:gd name="T32" fmla="*/ 22 w 88"/>
              <a:gd name="T33" fmla="*/ 105 h 124"/>
              <a:gd name="T34" fmla="*/ 25 w 88"/>
              <a:gd name="T35" fmla="*/ 89 h 124"/>
              <a:gd name="T36" fmla="*/ 28 w 88"/>
              <a:gd name="T37" fmla="*/ 109 h 124"/>
              <a:gd name="T38" fmla="*/ 28 w 88"/>
              <a:gd name="T39" fmla="*/ 114 h 124"/>
              <a:gd name="T40" fmla="*/ 59 w 88"/>
              <a:gd name="T41" fmla="*/ 110 h 124"/>
              <a:gd name="T42" fmla="*/ 59 w 88"/>
              <a:gd name="T43" fmla="*/ 109 h 124"/>
              <a:gd name="T44" fmla="*/ 62 w 88"/>
              <a:gd name="T45" fmla="*/ 89 h 124"/>
              <a:gd name="T46" fmla="*/ 65 w 88"/>
              <a:gd name="T47" fmla="*/ 105 h 124"/>
              <a:gd name="T48" fmla="*/ 78 w 88"/>
              <a:gd name="T49" fmla="*/ 104 h 124"/>
              <a:gd name="T50" fmla="*/ 76 w 88"/>
              <a:gd name="T51" fmla="*/ 83 h 124"/>
              <a:gd name="T52" fmla="*/ 59 w 88"/>
              <a:gd name="T53" fmla="*/ 63 h 124"/>
              <a:gd name="T54" fmla="*/ 28 w 88"/>
              <a:gd name="T55" fmla="*/ 63 h 124"/>
              <a:gd name="T56" fmla="*/ 10 w 88"/>
              <a:gd name="T57" fmla="*/ 93 h 124"/>
              <a:gd name="T58" fmla="*/ 10 w 88"/>
              <a:gd name="T59" fmla="*/ 105 h 124"/>
              <a:gd name="T60" fmla="*/ 44 w 88"/>
              <a:gd name="T61" fmla="*/ 9 h 124"/>
              <a:gd name="T62" fmla="*/ 20 w 88"/>
              <a:gd name="T63" fmla="*/ 33 h 124"/>
              <a:gd name="T64" fmla="*/ 68 w 88"/>
              <a:gd name="T65" fmla="*/ 3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8" h="124">
                <a:moveTo>
                  <a:pt x="44" y="0"/>
                </a:moveTo>
                <a:cubicBezTo>
                  <a:pt x="62" y="0"/>
                  <a:pt x="77" y="15"/>
                  <a:pt x="77" y="33"/>
                </a:cubicBezTo>
                <a:cubicBezTo>
                  <a:pt x="77" y="43"/>
                  <a:pt x="74" y="51"/>
                  <a:pt x="68" y="57"/>
                </a:cubicBezTo>
                <a:cubicBezTo>
                  <a:pt x="67" y="57"/>
                  <a:pt x="67" y="57"/>
                  <a:pt x="67" y="57"/>
                </a:cubicBezTo>
                <a:cubicBezTo>
                  <a:pt x="67" y="57"/>
                  <a:pt x="67" y="57"/>
                  <a:pt x="67" y="57"/>
                </a:cubicBezTo>
                <a:cubicBezTo>
                  <a:pt x="67" y="57"/>
                  <a:pt x="67" y="57"/>
                  <a:pt x="67" y="57"/>
                </a:cubicBezTo>
                <a:cubicBezTo>
                  <a:pt x="74" y="64"/>
                  <a:pt x="81" y="70"/>
                  <a:pt x="85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83"/>
                  <a:pt x="88" y="88"/>
                  <a:pt x="88" y="93"/>
                </a:cubicBezTo>
                <a:cubicBezTo>
                  <a:pt x="88" y="104"/>
                  <a:pt x="88" y="104"/>
                  <a:pt x="88" y="104"/>
                </a:cubicBezTo>
                <a:cubicBezTo>
                  <a:pt x="88" y="106"/>
                  <a:pt x="87" y="109"/>
                  <a:pt x="85" y="111"/>
                </a:cubicBezTo>
                <a:cubicBezTo>
                  <a:pt x="84" y="113"/>
                  <a:pt x="82" y="114"/>
                  <a:pt x="79" y="115"/>
                </a:cubicBezTo>
                <a:cubicBezTo>
                  <a:pt x="79" y="115"/>
                  <a:pt x="79" y="115"/>
                  <a:pt x="78" y="115"/>
                </a:cubicBezTo>
                <a:cubicBezTo>
                  <a:pt x="69" y="115"/>
                  <a:pt x="69" y="115"/>
                  <a:pt x="69" y="115"/>
                </a:cubicBezTo>
                <a:cubicBezTo>
                  <a:pt x="69" y="119"/>
                  <a:pt x="69" y="119"/>
                  <a:pt x="69" y="119"/>
                </a:cubicBezTo>
                <a:cubicBezTo>
                  <a:pt x="69" y="122"/>
                  <a:pt x="66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1" y="124"/>
                  <a:pt x="19" y="122"/>
                  <a:pt x="19" y="119"/>
                </a:cubicBezTo>
                <a:cubicBezTo>
                  <a:pt x="19" y="119"/>
                  <a:pt x="19" y="119"/>
                  <a:pt x="19" y="119"/>
                </a:cubicBezTo>
                <a:cubicBezTo>
                  <a:pt x="19" y="115"/>
                  <a:pt x="19" y="115"/>
                  <a:pt x="19" y="115"/>
                </a:cubicBezTo>
                <a:cubicBezTo>
                  <a:pt x="9" y="115"/>
                  <a:pt x="9" y="115"/>
                  <a:pt x="9" y="115"/>
                </a:cubicBezTo>
                <a:cubicBezTo>
                  <a:pt x="9" y="115"/>
                  <a:pt x="8" y="115"/>
                  <a:pt x="8" y="115"/>
                </a:cubicBezTo>
                <a:cubicBezTo>
                  <a:pt x="5" y="114"/>
                  <a:pt x="3" y="113"/>
                  <a:pt x="2" y="111"/>
                </a:cubicBezTo>
                <a:cubicBezTo>
                  <a:pt x="0" y="109"/>
                  <a:pt x="0" y="106"/>
                  <a:pt x="0" y="104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88"/>
                  <a:pt x="1" y="83"/>
                  <a:pt x="2" y="79"/>
                </a:cubicBezTo>
                <a:cubicBezTo>
                  <a:pt x="6" y="70"/>
                  <a:pt x="13" y="64"/>
                  <a:pt x="2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13" y="51"/>
                  <a:pt x="10" y="42"/>
                  <a:pt x="10" y="33"/>
                </a:cubicBezTo>
                <a:cubicBezTo>
                  <a:pt x="10" y="15"/>
                  <a:pt x="25" y="0"/>
                  <a:pt x="44" y="0"/>
                </a:cubicBezTo>
                <a:close/>
                <a:moveTo>
                  <a:pt x="22" y="105"/>
                </a:moveTo>
                <a:cubicBezTo>
                  <a:pt x="22" y="105"/>
                  <a:pt x="22" y="105"/>
                  <a:pt x="22" y="105"/>
                </a:cubicBezTo>
                <a:cubicBezTo>
                  <a:pt x="22" y="92"/>
                  <a:pt x="22" y="92"/>
                  <a:pt x="22" y="92"/>
                </a:cubicBezTo>
                <a:cubicBezTo>
                  <a:pt x="22" y="90"/>
                  <a:pt x="24" y="89"/>
                  <a:pt x="25" y="89"/>
                </a:cubicBezTo>
                <a:cubicBezTo>
                  <a:pt x="27" y="89"/>
                  <a:pt x="28" y="90"/>
                  <a:pt x="28" y="92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28" y="110"/>
                  <a:pt x="28" y="110"/>
                  <a:pt x="28" y="110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0"/>
                  <a:pt x="59" y="110"/>
                  <a:pt x="59" y="110"/>
                </a:cubicBezTo>
                <a:cubicBezTo>
                  <a:pt x="59" y="110"/>
                  <a:pt x="59" y="110"/>
                  <a:pt x="59" y="110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59" y="92"/>
                  <a:pt x="59" y="92"/>
                  <a:pt x="59" y="92"/>
                </a:cubicBezTo>
                <a:cubicBezTo>
                  <a:pt x="59" y="90"/>
                  <a:pt x="60" y="89"/>
                  <a:pt x="62" y="89"/>
                </a:cubicBezTo>
                <a:cubicBezTo>
                  <a:pt x="63" y="89"/>
                  <a:pt x="65" y="90"/>
                  <a:pt x="65" y="92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78" y="105"/>
                  <a:pt x="78" y="105"/>
                  <a:pt x="78" y="105"/>
                </a:cubicBezTo>
                <a:cubicBezTo>
                  <a:pt x="78" y="104"/>
                  <a:pt x="78" y="104"/>
                  <a:pt x="78" y="104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89"/>
                  <a:pt x="77" y="86"/>
                  <a:pt x="76" y="83"/>
                </a:cubicBezTo>
                <a:cubicBezTo>
                  <a:pt x="76" y="83"/>
                  <a:pt x="76" y="83"/>
                  <a:pt x="76" y="83"/>
                </a:cubicBezTo>
                <a:cubicBezTo>
                  <a:pt x="73" y="75"/>
                  <a:pt x="65" y="69"/>
                  <a:pt x="59" y="63"/>
                </a:cubicBezTo>
                <a:cubicBezTo>
                  <a:pt x="55" y="66"/>
                  <a:pt x="49" y="67"/>
                  <a:pt x="44" y="67"/>
                </a:cubicBezTo>
                <a:cubicBezTo>
                  <a:pt x="38" y="67"/>
                  <a:pt x="33" y="66"/>
                  <a:pt x="28" y="63"/>
                </a:cubicBezTo>
                <a:cubicBezTo>
                  <a:pt x="23" y="69"/>
                  <a:pt x="15" y="75"/>
                  <a:pt x="11" y="83"/>
                </a:cubicBezTo>
                <a:cubicBezTo>
                  <a:pt x="10" y="86"/>
                  <a:pt x="10" y="89"/>
                  <a:pt x="10" y="93"/>
                </a:cubicBezTo>
                <a:cubicBezTo>
                  <a:pt x="10" y="104"/>
                  <a:pt x="10" y="104"/>
                  <a:pt x="10" y="104"/>
                </a:cubicBezTo>
                <a:cubicBezTo>
                  <a:pt x="10" y="104"/>
                  <a:pt x="10" y="104"/>
                  <a:pt x="10" y="105"/>
                </a:cubicBezTo>
                <a:cubicBezTo>
                  <a:pt x="22" y="105"/>
                  <a:pt x="22" y="105"/>
                  <a:pt x="22" y="105"/>
                </a:cubicBezTo>
                <a:close/>
                <a:moveTo>
                  <a:pt x="44" y="9"/>
                </a:moveTo>
                <a:cubicBezTo>
                  <a:pt x="44" y="9"/>
                  <a:pt x="44" y="9"/>
                  <a:pt x="44" y="9"/>
                </a:cubicBezTo>
                <a:cubicBezTo>
                  <a:pt x="30" y="9"/>
                  <a:pt x="20" y="20"/>
                  <a:pt x="20" y="33"/>
                </a:cubicBezTo>
                <a:cubicBezTo>
                  <a:pt x="20" y="47"/>
                  <a:pt x="31" y="57"/>
                  <a:pt x="44" y="57"/>
                </a:cubicBezTo>
                <a:cubicBezTo>
                  <a:pt x="57" y="57"/>
                  <a:pt x="68" y="47"/>
                  <a:pt x="68" y="33"/>
                </a:cubicBezTo>
                <a:cubicBezTo>
                  <a:pt x="68" y="20"/>
                  <a:pt x="57" y="9"/>
                  <a:pt x="4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076107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/>
          <p:bldP spid="54" grpId="1"/>
          <p:bldP spid="55" grpId="0"/>
          <p:bldP spid="10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/>
          <p:bldP spid="54" grpId="1"/>
          <p:bldP spid="55" grpId="0"/>
          <p:bldP spid="107" grpId="0" animBg="1"/>
        </p:bld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5" name="Rectangle 21"/>
          <p:cNvSpPr>
            <a:spLocks noChangeArrowheads="1"/>
          </p:cNvSpPr>
          <p:nvPr/>
        </p:nvSpPr>
        <p:spPr bwMode="auto">
          <a:xfrm>
            <a:off x="2419138" y="1068047"/>
            <a:ext cx="6582429" cy="3672408"/>
          </a:xfrm>
          <a:prstGeom prst="rect">
            <a:avLst/>
          </a:prstGeom>
          <a:solidFill>
            <a:srgbClr val="2631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6" name="Rectangle 22" descr="InstructionalTechnology"/>
          <p:cNvSpPr>
            <a:spLocks noChangeArrowheads="1"/>
          </p:cNvSpPr>
          <p:nvPr/>
        </p:nvSpPr>
        <p:spPr bwMode="auto">
          <a:xfrm>
            <a:off x="0" y="1058788"/>
            <a:ext cx="2561570" cy="3668961"/>
          </a:xfrm>
          <a:prstGeom prst="rect">
            <a:avLst/>
          </a:prstGeom>
          <a:blipFill dpi="0" rotWithShape="1">
            <a:blip r:embed="rId2"/>
            <a:srcRect/>
            <a:stretch>
              <a:fillRect r="-34912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1527" name="Group 23"/>
          <p:cNvGrpSpPr/>
          <p:nvPr/>
        </p:nvGrpSpPr>
        <p:grpSpPr bwMode="auto">
          <a:xfrm>
            <a:off x="7875751" y="1806876"/>
            <a:ext cx="309563" cy="381000"/>
            <a:chOff x="0" y="0"/>
            <a:chExt cx="134" cy="163"/>
          </a:xfrm>
          <a:solidFill>
            <a:srgbClr val="FBE22D"/>
          </a:solidFill>
        </p:grpSpPr>
        <p:sp>
          <p:nvSpPr>
            <p:cNvPr id="21528" name="Freeform 24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9" name="Rectangle 25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0" name="Rectangle 26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531" name="Group 27"/>
          <p:cNvGrpSpPr/>
          <p:nvPr/>
        </p:nvGrpSpPr>
        <p:grpSpPr bwMode="auto">
          <a:xfrm>
            <a:off x="5683094" y="1793062"/>
            <a:ext cx="341273" cy="369887"/>
            <a:chOff x="0" y="0"/>
            <a:chExt cx="127" cy="163"/>
          </a:xfrm>
          <a:solidFill>
            <a:srgbClr val="A9D25A"/>
          </a:solidFill>
        </p:grpSpPr>
        <p:sp>
          <p:nvSpPr>
            <p:cNvPr id="21532" name="Freeform 28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3" name="Freeform 29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4" name="Freeform 30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5" name="Freeform 31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6" name="Freeform 32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37" name="Freeform 33"/>
          <p:cNvSpPr>
            <a:spLocks noEditPoints="1"/>
          </p:cNvSpPr>
          <p:nvPr/>
        </p:nvSpPr>
        <p:spPr bwMode="auto">
          <a:xfrm>
            <a:off x="3564655" y="1822018"/>
            <a:ext cx="446087" cy="303213"/>
          </a:xfrm>
          <a:custGeom>
            <a:avLst/>
            <a:gdLst>
              <a:gd name="T0" fmla="*/ 154 w 160"/>
              <a:gd name="T1" fmla="*/ 12 h 109"/>
              <a:gd name="T2" fmla="*/ 139 w 160"/>
              <a:gd name="T3" fmla="*/ 6 h 109"/>
              <a:gd name="T4" fmla="*/ 123 w 160"/>
              <a:gd name="T5" fmla="*/ 12 h 109"/>
              <a:gd name="T6" fmla="*/ 117 w 160"/>
              <a:gd name="T7" fmla="*/ 27 h 109"/>
              <a:gd name="T8" fmla="*/ 119 w 160"/>
              <a:gd name="T9" fmla="*/ 36 h 109"/>
              <a:gd name="T10" fmla="*/ 93 w 160"/>
              <a:gd name="T11" fmla="*/ 60 h 109"/>
              <a:gd name="T12" fmla="*/ 79 w 160"/>
              <a:gd name="T13" fmla="*/ 56 h 109"/>
              <a:gd name="T14" fmla="*/ 66 w 160"/>
              <a:gd name="T15" fmla="*/ 59 h 109"/>
              <a:gd name="T16" fmla="*/ 47 w 160"/>
              <a:gd name="T17" fmla="*/ 37 h 109"/>
              <a:gd name="T18" fmla="*/ 43 w 160"/>
              <a:gd name="T19" fmla="*/ 7 h 109"/>
              <a:gd name="T20" fmla="*/ 25 w 160"/>
              <a:gd name="T21" fmla="*/ 0 h 109"/>
              <a:gd name="T22" fmla="*/ 8 w 160"/>
              <a:gd name="T23" fmla="*/ 7 h 109"/>
              <a:gd name="T24" fmla="*/ 0 w 160"/>
              <a:gd name="T25" fmla="*/ 24 h 109"/>
              <a:gd name="T26" fmla="*/ 8 w 160"/>
              <a:gd name="T27" fmla="*/ 42 h 109"/>
              <a:gd name="T28" fmla="*/ 25 w 160"/>
              <a:gd name="T29" fmla="*/ 49 h 109"/>
              <a:gd name="T30" fmla="*/ 37 w 160"/>
              <a:gd name="T31" fmla="*/ 46 h 109"/>
              <a:gd name="T32" fmla="*/ 56 w 160"/>
              <a:gd name="T33" fmla="*/ 69 h 109"/>
              <a:gd name="T34" fmla="*/ 60 w 160"/>
              <a:gd name="T35" fmla="*/ 102 h 109"/>
              <a:gd name="T36" fmla="*/ 79 w 160"/>
              <a:gd name="T37" fmla="*/ 109 h 109"/>
              <a:gd name="T38" fmla="*/ 98 w 160"/>
              <a:gd name="T39" fmla="*/ 102 h 109"/>
              <a:gd name="T40" fmla="*/ 102 w 160"/>
              <a:gd name="T41" fmla="*/ 69 h 109"/>
              <a:gd name="T42" fmla="*/ 129 w 160"/>
              <a:gd name="T43" fmla="*/ 46 h 109"/>
              <a:gd name="T44" fmla="*/ 139 w 160"/>
              <a:gd name="T45" fmla="*/ 49 h 109"/>
              <a:gd name="T46" fmla="*/ 154 w 160"/>
              <a:gd name="T47" fmla="*/ 43 h 109"/>
              <a:gd name="T48" fmla="*/ 160 w 160"/>
              <a:gd name="T49" fmla="*/ 27 h 109"/>
              <a:gd name="T50" fmla="*/ 154 w 160"/>
              <a:gd name="T51" fmla="*/ 12 h 109"/>
              <a:gd name="T52" fmla="*/ 17 w 160"/>
              <a:gd name="T53" fmla="*/ 32 h 109"/>
              <a:gd name="T54" fmla="*/ 14 w 160"/>
              <a:gd name="T55" fmla="*/ 24 h 109"/>
              <a:gd name="T56" fmla="*/ 17 w 160"/>
              <a:gd name="T57" fmla="*/ 17 h 109"/>
              <a:gd name="T58" fmla="*/ 25 w 160"/>
              <a:gd name="T59" fmla="*/ 13 h 109"/>
              <a:gd name="T60" fmla="*/ 33 w 160"/>
              <a:gd name="T61" fmla="*/ 17 h 109"/>
              <a:gd name="T62" fmla="*/ 33 w 160"/>
              <a:gd name="T63" fmla="*/ 32 h 109"/>
              <a:gd name="T64" fmla="*/ 17 w 160"/>
              <a:gd name="T65" fmla="*/ 32 h 109"/>
              <a:gd name="T66" fmla="*/ 144 w 160"/>
              <a:gd name="T67" fmla="*/ 33 h 109"/>
              <a:gd name="T68" fmla="*/ 133 w 160"/>
              <a:gd name="T69" fmla="*/ 33 h 109"/>
              <a:gd name="T70" fmla="*/ 131 w 160"/>
              <a:gd name="T71" fmla="*/ 27 h 109"/>
              <a:gd name="T72" fmla="*/ 133 w 160"/>
              <a:gd name="T73" fmla="*/ 22 h 109"/>
              <a:gd name="T74" fmla="*/ 139 w 160"/>
              <a:gd name="T75" fmla="*/ 20 h 109"/>
              <a:gd name="T76" fmla="*/ 144 w 160"/>
              <a:gd name="T77" fmla="*/ 22 h 109"/>
              <a:gd name="T78" fmla="*/ 146 w 160"/>
              <a:gd name="T79" fmla="*/ 27 h 109"/>
              <a:gd name="T80" fmla="*/ 144 w 160"/>
              <a:gd name="T81" fmla="*/ 3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" h="109">
                <a:moveTo>
                  <a:pt x="154" y="12"/>
                </a:moveTo>
                <a:cubicBezTo>
                  <a:pt x="150" y="8"/>
                  <a:pt x="144" y="6"/>
                  <a:pt x="139" y="6"/>
                </a:cubicBezTo>
                <a:cubicBezTo>
                  <a:pt x="133" y="6"/>
                  <a:pt x="127" y="8"/>
                  <a:pt x="123" y="12"/>
                </a:cubicBezTo>
                <a:cubicBezTo>
                  <a:pt x="119" y="16"/>
                  <a:pt x="117" y="22"/>
                  <a:pt x="117" y="27"/>
                </a:cubicBezTo>
                <a:cubicBezTo>
                  <a:pt x="117" y="31"/>
                  <a:pt x="118" y="34"/>
                  <a:pt x="119" y="36"/>
                </a:cubicBezTo>
                <a:cubicBezTo>
                  <a:pt x="93" y="60"/>
                  <a:pt x="93" y="60"/>
                  <a:pt x="93" y="60"/>
                </a:cubicBezTo>
                <a:cubicBezTo>
                  <a:pt x="89" y="57"/>
                  <a:pt x="84" y="56"/>
                  <a:pt x="79" y="56"/>
                </a:cubicBezTo>
                <a:cubicBezTo>
                  <a:pt x="74" y="56"/>
                  <a:pt x="70" y="57"/>
                  <a:pt x="66" y="59"/>
                </a:cubicBezTo>
                <a:cubicBezTo>
                  <a:pt x="47" y="37"/>
                  <a:pt x="47" y="37"/>
                  <a:pt x="47" y="37"/>
                </a:cubicBezTo>
                <a:cubicBezTo>
                  <a:pt x="52" y="27"/>
                  <a:pt x="51" y="15"/>
                  <a:pt x="43" y="7"/>
                </a:cubicBezTo>
                <a:cubicBezTo>
                  <a:pt x="38" y="2"/>
                  <a:pt x="32" y="0"/>
                  <a:pt x="25" y="0"/>
                </a:cubicBezTo>
                <a:cubicBezTo>
                  <a:pt x="19" y="0"/>
                  <a:pt x="12" y="2"/>
                  <a:pt x="8" y="7"/>
                </a:cubicBezTo>
                <a:cubicBezTo>
                  <a:pt x="3" y="12"/>
                  <a:pt x="0" y="18"/>
                  <a:pt x="0" y="24"/>
                </a:cubicBezTo>
                <a:cubicBezTo>
                  <a:pt x="0" y="31"/>
                  <a:pt x="3" y="37"/>
                  <a:pt x="8" y="42"/>
                </a:cubicBezTo>
                <a:cubicBezTo>
                  <a:pt x="12" y="47"/>
                  <a:pt x="19" y="49"/>
                  <a:pt x="25" y="49"/>
                </a:cubicBezTo>
                <a:cubicBezTo>
                  <a:pt x="29" y="49"/>
                  <a:pt x="33" y="48"/>
                  <a:pt x="37" y="46"/>
                </a:cubicBezTo>
                <a:cubicBezTo>
                  <a:pt x="56" y="69"/>
                  <a:pt x="56" y="69"/>
                  <a:pt x="56" y="69"/>
                </a:cubicBezTo>
                <a:cubicBezTo>
                  <a:pt x="50" y="79"/>
                  <a:pt x="51" y="93"/>
                  <a:pt x="60" y="102"/>
                </a:cubicBezTo>
                <a:cubicBezTo>
                  <a:pt x="65" y="107"/>
                  <a:pt x="72" y="109"/>
                  <a:pt x="79" y="109"/>
                </a:cubicBezTo>
                <a:cubicBezTo>
                  <a:pt x="86" y="109"/>
                  <a:pt x="93" y="107"/>
                  <a:pt x="98" y="102"/>
                </a:cubicBezTo>
                <a:cubicBezTo>
                  <a:pt x="107" y="93"/>
                  <a:pt x="108" y="80"/>
                  <a:pt x="102" y="69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132" y="48"/>
                  <a:pt x="135" y="49"/>
                  <a:pt x="139" y="49"/>
                </a:cubicBezTo>
                <a:cubicBezTo>
                  <a:pt x="144" y="49"/>
                  <a:pt x="150" y="47"/>
                  <a:pt x="154" y="43"/>
                </a:cubicBezTo>
                <a:cubicBezTo>
                  <a:pt x="158" y="38"/>
                  <a:pt x="160" y="33"/>
                  <a:pt x="160" y="27"/>
                </a:cubicBezTo>
                <a:cubicBezTo>
                  <a:pt x="160" y="22"/>
                  <a:pt x="158" y="16"/>
                  <a:pt x="154" y="12"/>
                </a:cubicBezTo>
                <a:moveTo>
                  <a:pt x="17" y="32"/>
                </a:moveTo>
                <a:cubicBezTo>
                  <a:pt x="15" y="30"/>
                  <a:pt x="14" y="27"/>
                  <a:pt x="14" y="24"/>
                </a:cubicBezTo>
                <a:cubicBezTo>
                  <a:pt x="14" y="21"/>
                  <a:pt x="15" y="19"/>
                  <a:pt x="17" y="17"/>
                </a:cubicBezTo>
                <a:cubicBezTo>
                  <a:pt x="20" y="14"/>
                  <a:pt x="22" y="13"/>
                  <a:pt x="25" y="13"/>
                </a:cubicBezTo>
                <a:cubicBezTo>
                  <a:pt x="28" y="13"/>
                  <a:pt x="31" y="14"/>
                  <a:pt x="33" y="17"/>
                </a:cubicBezTo>
                <a:cubicBezTo>
                  <a:pt x="38" y="21"/>
                  <a:pt x="38" y="28"/>
                  <a:pt x="33" y="32"/>
                </a:cubicBezTo>
                <a:cubicBezTo>
                  <a:pt x="29" y="37"/>
                  <a:pt x="22" y="37"/>
                  <a:pt x="17" y="32"/>
                </a:cubicBezTo>
                <a:moveTo>
                  <a:pt x="144" y="33"/>
                </a:moveTo>
                <a:cubicBezTo>
                  <a:pt x="141" y="36"/>
                  <a:pt x="136" y="36"/>
                  <a:pt x="133" y="33"/>
                </a:cubicBezTo>
                <a:cubicBezTo>
                  <a:pt x="132" y="31"/>
                  <a:pt x="131" y="29"/>
                  <a:pt x="131" y="27"/>
                </a:cubicBezTo>
                <a:cubicBezTo>
                  <a:pt x="131" y="25"/>
                  <a:pt x="132" y="23"/>
                  <a:pt x="133" y="22"/>
                </a:cubicBezTo>
                <a:cubicBezTo>
                  <a:pt x="135" y="20"/>
                  <a:pt x="137" y="20"/>
                  <a:pt x="139" y="20"/>
                </a:cubicBezTo>
                <a:cubicBezTo>
                  <a:pt x="141" y="20"/>
                  <a:pt x="143" y="20"/>
                  <a:pt x="144" y="22"/>
                </a:cubicBezTo>
                <a:cubicBezTo>
                  <a:pt x="146" y="23"/>
                  <a:pt x="146" y="25"/>
                  <a:pt x="146" y="27"/>
                </a:cubicBezTo>
                <a:cubicBezTo>
                  <a:pt x="146" y="29"/>
                  <a:pt x="146" y="31"/>
                  <a:pt x="144" y="33"/>
                </a:cubicBezTo>
              </a:path>
            </a:pathLst>
          </a:custGeom>
          <a:solidFill>
            <a:srgbClr val="98D2E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5501691" y="2215775"/>
            <a:ext cx="75513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刘哲</a:t>
            </a:r>
            <a:endParaRPr lang="zh-CN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3479854" y="2215775"/>
            <a:ext cx="6463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朱邦杰</a:t>
            </a:r>
            <a:endParaRPr lang="zh-CN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40" name="Rectangle 36"/>
          <p:cNvSpPr>
            <a:spLocks noChangeArrowheads="1"/>
          </p:cNvSpPr>
          <p:nvPr/>
        </p:nvSpPr>
        <p:spPr bwMode="auto">
          <a:xfrm>
            <a:off x="2919195" y="2626760"/>
            <a:ext cx="1824802" cy="79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作为组长尽职地完成了文档审核，文档编写，任务分配，绩效评定等工作</a:t>
            </a:r>
          </a:p>
        </p:txBody>
      </p:sp>
      <p:sp>
        <p:nvSpPr>
          <p:cNvPr id="21541" name="Rectangle 37"/>
          <p:cNvSpPr>
            <a:spLocks noChangeArrowheads="1"/>
          </p:cNvSpPr>
          <p:nvPr/>
        </p:nvSpPr>
        <p:spPr bwMode="auto">
          <a:xfrm>
            <a:off x="4960858" y="2620189"/>
            <a:ext cx="1824802" cy="107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统一规划界面原型的制作，充分提供相关美工支持，在项目人机交互和界面原型上认真完成任务</a:t>
            </a:r>
          </a:p>
        </p:txBody>
      </p:sp>
      <p:sp>
        <p:nvSpPr>
          <p:cNvPr id="21542" name="Rectangle 38"/>
          <p:cNvSpPr>
            <a:spLocks noChangeArrowheads="1"/>
          </p:cNvSpPr>
          <p:nvPr/>
        </p:nvSpPr>
        <p:spPr bwMode="auto">
          <a:xfrm>
            <a:off x="7705272" y="2216062"/>
            <a:ext cx="6463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牛旷野</a:t>
            </a:r>
            <a:endParaRPr lang="zh-CN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43" name="Rectangle 39"/>
          <p:cNvSpPr>
            <a:spLocks noChangeArrowheads="1"/>
          </p:cNvSpPr>
          <p:nvPr/>
        </p:nvSpPr>
        <p:spPr bwMode="auto">
          <a:xfrm>
            <a:off x="7158077" y="2626221"/>
            <a:ext cx="1781876" cy="79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负责参与文档编写，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制作，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wbs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结构绘制等工作，积极及时完成任务</a:t>
            </a: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2862072" y="2554587"/>
            <a:ext cx="1708577" cy="1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 flipV="1">
            <a:off x="4960858" y="2541679"/>
            <a:ext cx="1777780" cy="12907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>
            <a:off x="7158077" y="2541679"/>
            <a:ext cx="1636882" cy="1291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4759619" y="1779735"/>
            <a:ext cx="0" cy="197619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6909271" y="1793063"/>
            <a:ext cx="7794" cy="1976208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08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400" b="1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组员分工及评价</a:t>
            </a:r>
            <a:endParaRPr lang="en-US" altLang="zh-CN" sz="1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4" name="Rectangle 24"/>
          <p:cNvSpPr>
            <a:spLocks noChangeArrowheads="1"/>
          </p:cNvSpPr>
          <p:nvPr/>
        </p:nvSpPr>
        <p:spPr bwMode="auto">
          <a:xfrm>
            <a:off x="2627784" y="1299123"/>
            <a:ext cx="2114357" cy="244476"/>
          </a:xfrm>
          <a:prstGeom prst="rect">
            <a:avLst/>
          </a:prstGeom>
          <a:noFill/>
          <a:ln w="6350" cmpd="sng">
            <a:solidFill>
              <a:srgbClr val="98D2E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 32"/>
          <p:cNvSpPr>
            <a:spLocks noChangeArrowheads="1"/>
          </p:cNvSpPr>
          <p:nvPr/>
        </p:nvSpPr>
        <p:spPr bwMode="auto">
          <a:xfrm>
            <a:off x="7057060" y="1297192"/>
            <a:ext cx="1881925" cy="244475"/>
          </a:xfrm>
          <a:prstGeom prst="rect">
            <a:avLst/>
          </a:prstGeom>
          <a:noFill/>
          <a:ln w="6350" cmpd="sng">
            <a:solidFill>
              <a:srgbClr val="FBE22D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Rectangle 36"/>
          <p:cNvSpPr>
            <a:spLocks noChangeArrowheads="1"/>
          </p:cNvSpPr>
          <p:nvPr/>
        </p:nvSpPr>
        <p:spPr bwMode="auto">
          <a:xfrm>
            <a:off x="4836553" y="1302897"/>
            <a:ext cx="2086940" cy="244475"/>
          </a:xfrm>
          <a:prstGeom prst="rect">
            <a:avLst/>
          </a:prstGeom>
          <a:noFill/>
          <a:ln w="6350" cmpd="sng">
            <a:solidFill>
              <a:srgbClr val="A9D25A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 38"/>
          <p:cNvSpPr>
            <a:spLocks noChangeArrowheads="1"/>
          </p:cNvSpPr>
          <p:nvPr/>
        </p:nvSpPr>
        <p:spPr bwMode="auto">
          <a:xfrm>
            <a:off x="4946161" y="1141337"/>
            <a:ext cx="2189702" cy="38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界面原型制作，功能构思（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88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6" name="Rectangle 42"/>
          <p:cNvSpPr>
            <a:spLocks noChangeArrowheads="1"/>
          </p:cNvSpPr>
          <p:nvPr/>
        </p:nvSpPr>
        <p:spPr bwMode="auto">
          <a:xfrm>
            <a:off x="7127513" y="1136072"/>
            <a:ext cx="1881925" cy="38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文档编写、功能构思（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86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Rectangle 44"/>
          <p:cNvSpPr>
            <a:spLocks noChangeArrowheads="1"/>
          </p:cNvSpPr>
          <p:nvPr/>
        </p:nvSpPr>
        <p:spPr bwMode="auto">
          <a:xfrm>
            <a:off x="2661222" y="1130763"/>
            <a:ext cx="2835341" cy="38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任务分配，审核结果（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/>
      <p:bldP spid="50" grpId="1"/>
      <p:bldP spid="5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5" name="Rectangle 21"/>
          <p:cNvSpPr>
            <a:spLocks noChangeArrowheads="1"/>
          </p:cNvSpPr>
          <p:nvPr/>
        </p:nvSpPr>
        <p:spPr bwMode="auto">
          <a:xfrm>
            <a:off x="2561571" y="1058788"/>
            <a:ext cx="6582429" cy="3672408"/>
          </a:xfrm>
          <a:prstGeom prst="rect">
            <a:avLst/>
          </a:prstGeom>
          <a:solidFill>
            <a:srgbClr val="2631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6" name="Rectangle 22" descr="InstructionalTechnology"/>
          <p:cNvSpPr>
            <a:spLocks noChangeArrowheads="1"/>
          </p:cNvSpPr>
          <p:nvPr/>
        </p:nvSpPr>
        <p:spPr bwMode="auto">
          <a:xfrm>
            <a:off x="0" y="1058788"/>
            <a:ext cx="2561570" cy="3668961"/>
          </a:xfrm>
          <a:prstGeom prst="rect">
            <a:avLst/>
          </a:prstGeom>
          <a:blipFill dpi="0" rotWithShape="1">
            <a:blip r:embed="rId2"/>
            <a:srcRect/>
            <a:stretch>
              <a:fillRect r="-34912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1531" name="Group 27"/>
          <p:cNvGrpSpPr/>
          <p:nvPr/>
        </p:nvGrpSpPr>
        <p:grpSpPr bwMode="auto">
          <a:xfrm>
            <a:off x="7399079" y="1778868"/>
            <a:ext cx="341273" cy="369887"/>
            <a:chOff x="0" y="0"/>
            <a:chExt cx="127" cy="163"/>
          </a:xfrm>
          <a:solidFill>
            <a:srgbClr val="A9D25A"/>
          </a:solidFill>
        </p:grpSpPr>
        <p:sp>
          <p:nvSpPr>
            <p:cNvPr id="21532" name="Freeform 28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3" name="Freeform 29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4" name="Freeform 30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5" name="Freeform 31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6" name="Freeform 32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37" name="Freeform 33"/>
          <p:cNvSpPr>
            <a:spLocks noEditPoints="1"/>
          </p:cNvSpPr>
          <p:nvPr/>
        </p:nvSpPr>
        <p:spPr bwMode="auto">
          <a:xfrm>
            <a:off x="3491880" y="1822018"/>
            <a:ext cx="446087" cy="303213"/>
          </a:xfrm>
          <a:custGeom>
            <a:avLst/>
            <a:gdLst>
              <a:gd name="T0" fmla="*/ 154 w 160"/>
              <a:gd name="T1" fmla="*/ 12 h 109"/>
              <a:gd name="T2" fmla="*/ 139 w 160"/>
              <a:gd name="T3" fmla="*/ 6 h 109"/>
              <a:gd name="T4" fmla="*/ 123 w 160"/>
              <a:gd name="T5" fmla="*/ 12 h 109"/>
              <a:gd name="T6" fmla="*/ 117 w 160"/>
              <a:gd name="T7" fmla="*/ 27 h 109"/>
              <a:gd name="T8" fmla="*/ 119 w 160"/>
              <a:gd name="T9" fmla="*/ 36 h 109"/>
              <a:gd name="T10" fmla="*/ 93 w 160"/>
              <a:gd name="T11" fmla="*/ 60 h 109"/>
              <a:gd name="T12" fmla="*/ 79 w 160"/>
              <a:gd name="T13" fmla="*/ 56 h 109"/>
              <a:gd name="T14" fmla="*/ 66 w 160"/>
              <a:gd name="T15" fmla="*/ 59 h 109"/>
              <a:gd name="T16" fmla="*/ 47 w 160"/>
              <a:gd name="T17" fmla="*/ 37 h 109"/>
              <a:gd name="T18" fmla="*/ 43 w 160"/>
              <a:gd name="T19" fmla="*/ 7 h 109"/>
              <a:gd name="T20" fmla="*/ 25 w 160"/>
              <a:gd name="T21" fmla="*/ 0 h 109"/>
              <a:gd name="T22" fmla="*/ 8 w 160"/>
              <a:gd name="T23" fmla="*/ 7 h 109"/>
              <a:gd name="T24" fmla="*/ 0 w 160"/>
              <a:gd name="T25" fmla="*/ 24 h 109"/>
              <a:gd name="T26" fmla="*/ 8 w 160"/>
              <a:gd name="T27" fmla="*/ 42 h 109"/>
              <a:gd name="T28" fmla="*/ 25 w 160"/>
              <a:gd name="T29" fmla="*/ 49 h 109"/>
              <a:gd name="T30" fmla="*/ 37 w 160"/>
              <a:gd name="T31" fmla="*/ 46 h 109"/>
              <a:gd name="T32" fmla="*/ 56 w 160"/>
              <a:gd name="T33" fmla="*/ 69 h 109"/>
              <a:gd name="T34" fmla="*/ 60 w 160"/>
              <a:gd name="T35" fmla="*/ 102 h 109"/>
              <a:gd name="T36" fmla="*/ 79 w 160"/>
              <a:gd name="T37" fmla="*/ 109 h 109"/>
              <a:gd name="T38" fmla="*/ 98 w 160"/>
              <a:gd name="T39" fmla="*/ 102 h 109"/>
              <a:gd name="T40" fmla="*/ 102 w 160"/>
              <a:gd name="T41" fmla="*/ 69 h 109"/>
              <a:gd name="T42" fmla="*/ 129 w 160"/>
              <a:gd name="T43" fmla="*/ 46 h 109"/>
              <a:gd name="T44" fmla="*/ 139 w 160"/>
              <a:gd name="T45" fmla="*/ 49 h 109"/>
              <a:gd name="T46" fmla="*/ 154 w 160"/>
              <a:gd name="T47" fmla="*/ 43 h 109"/>
              <a:gd name="T48" fmla="*/ 160 w 160"/>
              <a:gd name="T49" fmla="*/ 27 h 109"/>
              <a:gd name="T50" fmla="*/ 154 w 160"/>
              <a:gd name="T51" fmla="*/ 12 h 109"/>
              <a:gd name="T52" fmla="*/ 17 w 160"/>
              <a:gd name="T53" fmla="*/ 32 h 109"/>
              <a:gd name="T54" fmla="*/ 14 w 160"/>
              <a:gd name="T55" fmla="*/ 24 h 109"/>
              <a:gd name="T56" fmla="*/ 17 w 160"/>
              <a:gd name="T57" fmla="*/ 17 h 109"/>
              <a:gd name="T58" fmla="*/ 25 w 160"/>
              <a:gd name="T59" fmla="*/ 13 h 109"/>
              <a:gd name="T60" fmla="*/ 33 w 160"/>
              <a:gd name="T61" fmla="*/ 17 h 109"/>
              <a:gd name="T62" fmla="*/ 33 w 160"/>
              <a:gd name="T63" fmla="*/ 32 h 109"/>
              <a:gd name="T64" fmla="*/ 17 w 160"/>
              <a:gd name="T65" fmla="*/ 32 h 109"/>
              <a:gd name="T66" fmla="*/ 144 w 160"/>
              <a:gd name="T67" fmla="*/ 33 h 109"/>
              <a:gd name="T68" fmla="*/ 133 w 160"/>
              <a:gd name="T69" fmla="*/ 33 h 109"/>
              <a:gd name="T70" fmla="*/ 131 w 160"/>
              <a:gd name="T71" fmla="*/ 27 h 109"/>
              <a:gd name="T72" fmla="*/ 133 w 160"/>
              <a:gd name="T73" fmla="*/ 22 h 109"/>
              <a:gd name="T74" fmla="*/ 139 w 160"/>
              <a:gd name="T75" fmla="*/ 20 h 109"/>
              <a:gd name="T76" fmla="*/ 144 w 160"/>
              <a:gd name="T77" fmla="*/ 22 h 109"/>
              <a:gd name="T78" fmla="*/ 146 w 160"/>
              <a:gd name="T79" fmla="*/ 27 h 109"/>
              <a:gd name="T80" fmla="*/ 144 w 160"/>
              <a:gd name="T81" fmla="*/ 3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" h="109">
                <a:moveTo>
                  <a:pt x="154" y="12"/>
                </a:moveTo>
                <a:cubicBezTo>
                  <a:pt x="150" y="8"/>
                  <a:pt x="144" y="6"/>
                  <a:pt x="139" y="6"/>
                </a:cubicBezTo>
                <a:cubicBezTo>
                  <a:pt x="133" y="6"/>
                  <a:pt x="127" y="8"/>
                  <a:pt x="123" y="12"/>
                </a:cubicBezTo>
                <a:cubicBezTo>
                  <a:pt x="119" y="16"/>
                  <a:pt x="117" y="22"/>
                  <a:pt x="117" y="27"/>
                </a:cubicBezTo>
                <a:cubicBezTo>
                  <a:pt x="117" y="31"/>
                  <a:pt x="118" y="34"/>
                  <a:pt x="119" y="36"/>
                </a:cubicBezTo>
                <a:cubicBezTo>
                  <a:pt x="93" y="60"/>
                  <a:pt x="93" y="60"/>
                  <a:pt x="93" y="60"/>
                </a:cubicBezTo>
                <a:cubicBezTo>
                  <a:pt x="89" y="57"/>
                  <a:pt x="84" y="56"/>
                  <a:pt x="79" y="56"/>
                </a:cubicBezTo>
                <a:cubicBezTo>
                  <a:pt x="74" y="56"/>
                  <a:pt x="70" y="57"/>
                  <a:pt x="66" y="59"/>
                </a:cubicBezTo>
                <a:cubicBezTo>
                  <a:pt x="47" y="37"/>
                  <a:pt x="47" y="37"/>
                  <a:pt x="47" y="37"/>
                </a:cubicBezTo>
                <a:cubicBezTo>
                  <a:pt x="52" y="27"/>
                  <a:pt x="51" y="15"/>
                  <a:pt x="43" y="7"/>
                </a:cubicBezTo>
                <a:cubicBezTo>
                  <a:pt x="38" y="2"/>
                  <a:pt x="32" y="0"/>
                  <a:pt x="25" y="0"/>
                </a:cubicBezTo>
                <a:cubicBezTo>
                  <a:pt x="19" y="0"/>
                  <a:pt x="12" y="2"/>
                  <a:pt x="8" y="7"/>
                </a:cubicBezTo>
                <a:cubicBezTo>
                  <a:pt x="3" y="12"/>
                  <a:pt x="0" y="18"/>
                  <a:pt x="0" y="24"/>
                </a:cubicBezTo>
                <a:cubicBezTo>
                  <a:pt x="0" y="31"/>
                  <a:pt x="3" y="37"/>
                  <a:pt x="8" y="42"/>
                </a:cubicBezTo>
                <a:cubicBezTo>
                  <a:pt x="12" y="47"/>
                  <a:pt x="19" y="49"/>
                  <a:pt x="25" y="49"/>
                </a:cubicBezTo>
                <a:cubicBezTo>
                  <a:pt x="29" y="49"/>
                  <a:pt x="33" y="48"/>
                  <a:pt x="37" y="46"/>
                </a:cubicBezTo>
                <a:cubicBezTo>
                  <a:pt x="56" y="69"/>
                  <a:pt x="56" y="69"/>
                  <a:pt x="56" y="69"/>
                </a:cubicBezTo>
                <a:cubicBezTo>
                  <a:pt x="50" y="79"/>
                  <a:pt x="51" y="93"/>
                  <a:pt x="60" y="102"/>
                </a:cubicBezTo>
                <a:cubicBezTo>
                  <a:pt x="65" y="107"/>
                  <a:pt x="72" y="109"/>
                  <a:pt x="79" y="109"/>
                </a:cubicBezTo>
                <a:cubicBezTo>
                  <a:pt x="86" y="109"/>
                  <a:pt x="93" y="107"/>
                  <a:pt x="98" y="102"/>
                </a:cubicBezTo>
                <a:cubicBezTo>
                  <a:pt x="107" y="93"/>
                  <a:pt x="108" y="80"/>
                  <a:pt x="102" y="69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132" y="48"/>
                  <a:pt x="135" y="49"/>
                  <a:pt x="139" y="49"/>
                </a:cubicBezTo>
                <a:cubicBezTo>
                  <a:pt x="144" y="49"/>
                  <a:pt x="150" y="47"/>
                  <a:pt x="154" y="43"/>
                </a:cubicBezTo>
                <a:cubicBezTo>
                  <a:pt x="158" y="38"/>
                  <a:pt x="160" y="33"/>
                  <a:pt x="160" y="27"/>
                </a:cubicBezTo>
                <a:cubicBezTo>
                  <a:pt x="160" y="22"/>
                  <a:pt x="158" y="16"/>
                  <a:pt x="154" y="12"/>
                </a:cubicBezTo>
                <a:moveTo>
                  <a:pt x="17" y="32"/>
                </a:moveTo>
                <a:cubicBezTo>
                  <a:pt x="15" y="30"/>
                  <a:pt x="14" y="27"/>
                  <a:pt x="14" y="24"/>
                </a:cubicBezTo>
                <a:cubicBezTo>
                  <a:pt x="14" y="21"/>
                  <a:pt x="15" y="19"/>
                  <a:pt x="17" y="17"/>
                </a:cubicBezTo>
                <a:cubicBezTo>
                  <a:pt x="20" y="14"/>
                  <a:pt x="22" y="13"/>
                  <a:pt x="25" y="13"/>
                </a:cubicBezTo>
                <a:cubicBezTo>
                  <a:pt x="28" y="13"/>
                  <a:pt x="31" y="14"/>
                  <a:pt x="33" y="17"/>
                </a:cubicBezTo>
                <a:cubicBezTo>
                  <a:pt x="38" y="21"/>
                  <a:pt x="38" y="28"/>
                  <a:pt x="33" y="32"/>
                </a:cubicBezTo>
                <a:cubicBezTo>
                  <a:pt x="29" y="37"/>
                  <a:pt x="22" y="37"/>
                  <a:pt x="17" y="32"/>
                </a:cubicBezTo>
                <a:moveTo>
                  <a:pt x="144" y="33"/>
                </a:moveTo>
                <a:cubicBezTo>
                  <a:pt x="141" y="36"/>
                  <a:pt x="136" y="36"/>
                  <a:pt x="133" y="33"/>
                </a:cubicBezTo>
                <a:cubicBezTo>
                  <a:pt x="132" y="31"/>
                  <a:pt x="131" y="29"/>
                  <a:pt x="131" y="27"/>
                </a:cubicBezTo>
                <a:cubicBezTo>
                  <a:pt x="131" y="25"/>
                  <a:pt x="132" y="23"/>
                  <a:pt x="133" y="22"/>
                </a:cubicBezTo>
                <a:cubicBezTo>
                  <a:pt x="135" y="20"/>
                  <a:pt x="137" y="20"/>
                  <a:pt x="139" y="20"/>
                </a:cubicBezTo>
                <a:cubicBezTo>
                  <a:pt x="141" y="20"/>
                  <a:pt x="143" y="20"/>
                  <a:pt x="144" y="22"/>
                </a:cubicBezTo>
                <a:cubicBezTo>
                  <a:pt x="146" y="23"/>
                  <a:pt x="146" y="25"/>
                  <a:pt x="146" y="27"/>
                </a:cubicBezTo>
                <a:cubicBezTo>
                  <a:pt x="146" y="29"/>
                  <a:pt x="146" y="31"/>
                  <a:pt x="144" y="33"/>
                </a:cubicBezTo>
              </a:path>
            </a:pathLst>
          </a:custGeom>
          <a:solidFill>
            <a:srgbClr val="98D2E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7164288" y="2215775"/>
            <a:ext cx="75513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徐任</a:t>
            </a:r>
            <a:endParaRPr lang="zh-CN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3419872" y="2215775"/>
            <a:ext cx="6463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童峻涛</a:t>
            </a:r>
            <a:endParaRPr lang="zh-CN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40" name="Rectangle 36"/>
          <p:cNvSpPr>
            <a:spLocks noChangeArrowheads="1"/>
          </p:cNvSpPr>
          <p:nvPr/>
        </p:nvSpPr>
        <p:spPr bwMode="auto">
          <a:xfrm>
            <a:off x="2919195" y="2626760"/>
            <a:ext cx="1824802" cy="107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参与文档编写，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制作，用例等工作，积极完成任务并且主动配合项目小组的前进</a:t>
            </a:r>
          </a:p>
        </p:txBody>
      </p:sp>
      <p:sp>
        <p:nvSpPr>
          <p:cNvPr id="21541" name="Rectangle 37"/>
          <p:cNvSpPr>
            <a:spLocks noChangeArrowheads="1"/>
          </p:cNvSpPr>
          <p:nvPr/>
        </p:nvSpPr>
        <p:spPr bwMode="auto">
          <a:xfrm>
            <a:off x="6660232" y="2620189"/>
            <a:ext cx="1824802" cy="79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参与文档编写，配置管理，会议记录等工作，积极完成任务</a:t>
            </a: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2862072" y="2554587"/>
            <a:ext cx="1708577" cy="1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 flipV="1">
            <a:off x="6682652" y="2541679"/>
            <a:ext cx="1777780" cy="12907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47" name="Rectangle 43"/>
          <p:cNvSpPr>
            <a:spLocks noChangeArrowheads="1"/>
          </p:cNvSpPr>
          <p:nvPr/>
        </p:nvSpPr>
        <p:spPr bwMode="auto">
          <a:xfrm>
            <a:off x="2754367" y="4044719"/>
            <a:ext cx="6196835" cy="60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小组成员参与积极性较高，态度认真，按时完成自己的任务。但默契还需要磨合，相信接下来会完成得更好。</a:t>
            </a:r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5652120" y="1691760"/>
            <a:ext cx="0" cy="197619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08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400" b="1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组员分工及评价</a:t>
            </a:r>
            <a:endParaRPr lang="en-US" altLang="zh-CN" sz="1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4" name="Rectangle 24"/>
          <p:cNvSpPr>
            <a:spLocks noChangeArrowheads="1"/>
          </p:cNvSpPr>
          <p:nvPr/>
        </p:nvSpPr>
        <p:spPr bwMode="auto">
          <a:xfrm>
            <a:off x="2807241" y="1299123"/>
            <a:ext cx="2114361" cy="244476"/>
          </a:xfrm>
          <a:prstGeom prst="rect">
            <a:avLst/>
          </a:prstGeom>
          <a:noFill/>
          <a:ln w="6350" cmpd="sng">
            <a:solidFill>
              <a:srgbClr val="98D2E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Rectangle 36"/>
          <p:cNvSpPr>
            <a:spLocks noChangeArrowheads="1"/>
          </p:cNvSpPr>
          <p:nvPr/>
        </p:nvSpPr>
        <p:spPr bwMode="auto">
          <a:xfrm>
            <a:off x="6642656" y="1319002"/>
            <a:ext cx="2104743" cy="244475"/>
          </a:xfrm>
          <a:prstGeom prst="rect">
            <a:avLst/>
          </a:prstGeom>
          <a:noFill/>
          <a:ln w="6350" cmpd="sng">
            <a:solidFill>
              <a:srgbClr val="A9D25A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 38"/>
          <p:cNvSpPr>
            <a:spLocks noChangeArrowheads="1"/>
          </p:cNvSpPr>
          <p:nvPr/>
        </p:nvSpPr>
        <p:spPr bwMode="auto">
          <a:xfrm>
            <a:off x="2877694" y="1129679"/>
            <a:ext cx="1881925" cy="38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文档编写、功能构思（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7" name="Rectangle 44"/>
          <p:cNvSpPr>
            <a:spLocks noChangeArrowheads="1"/>
          </p:cNvSpPr>
          <p:nvPr/>
        </p:nvSpPr>
        <p:spPr bwMode="auto">
          <a:xfrm>
            <a:off x="6683042" y="1160737"/>
            <a:ext cx="1925207" cy="38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文档编写、会议记录（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86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/>
      <p:bldP spid="50" grpId="1"/>
      <p:bldP spid="5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2862072" y="2554587"/>
            <a:ext cx="1708577" cy="1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7" name="Rectangle 43"/>
          <p:cNvSpPr>
            <a:spLocks noChangeArrowheads="1"/>
          </p:cNvSpPr>
          <p:nvPr/>
        </p:nvSpPr>
        <p:spPr bwMode="auto">
          <a:xfrm>
            <a:off x="2754367" y="4044719"/>
            <a:ext cx="6196835" cy="60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小组成员参与积极性较高，态度认真，按时完成自己的任务。但默契还需要磨合，相信接下来会完成得更好。</a:t>
            </a:r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08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400" b="1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组员分工及评价</a:t>
            </a:r>
            <a:endParaRPr lang="en-US" altLang="zh-CN" sz="1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F2A604-5A27-42C6-9A87-6B3EAB09D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12" y="760953"/>
            <a:ext cx="2690317" cy="36101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A71F1D2-3E95-4301-94A6-2C10B3E38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760953"/>
            <a:ext cx="4752777" cy="393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12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/>
      <p:bldP spid="50" grpId="1"/>
      <p:bldP spid="5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905376" y="-808990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581776" y="46672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400550" y="680085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5816601" y="715010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6819901" y="157798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7337426" y="-986790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6540501" y="641985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8001001" y="1799273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8391526" y="1076960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7204076" y="2389823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6426201" y="281368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7712076" y="240569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956426" y="2240598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6673851" y="2412048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5870576" y="1843723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5400676" y="1562735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5067301" y="2043748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4714876" y="2240598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6086476" y="3566160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6080126" y="3986848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6054726" y="4263073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5826126" y="4672648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6022976" y="5039360"/>
            <a:ext cx="146050" cy="146050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6019801" y="4672648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5946776" y="4861560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4" name="Oval 32"/>
          <p:cNvSpPr>
            <a:spLocks noChangeArrowheads="1"/>
          </p:cNvSpPr>
          <p:nvPr/>
        </p:nvSpPr>
        <p:spPr bwMode="auto">
          <a:xfrm>
            <a:off x="5842001" y="4339273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5" name="Oval 33"/>
          <p:cNvSpPr>
            <a:spLocks noChangeArrowheads="1"/>
          </p:cNvSpPr>
          <p:nvPr/>
        </p:nvSpPr>
        <p:spPr bwMode="auto">
          <a:xfrm>
            <a:off x="5911851" y="1656398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7" name="Oval 34"/>
          <p:cNvSpPr>
            <a:spLocks noChangeArrowheads="1"/>
          </p:cNvSpPr>
          <p:nvPr/>
        </p:nvSpPr>
        <p:spPr bwMode="auto">
          <a:xfrm>
            <a:off x="6188076" y="3547110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" name="Oval 35"/>
          <p:cNvSpPr>
            <a:spLocks noChangeArrowheads="1"/>
          </p:cNvSpPr>
          <p:nvPr/>
        </p:nvSpPr>
        <p:spPr bwMode="auto">
          <a:xfrm>
            <a:off x="5702301" y="3413760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" name="Oval 36"/>
          <p:cNvSpPr>
            <a:spLocks noChangeArrowheads="1"/>
          </p:cNvSpPr>
          <p:nvPr/>
        </p:nvSpPr>
        <p:spPr bwMode="auto">
          <a:xfrm>
            <a:off x="5435601" y="373284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" name="Oval 37"/>
          <p:cNvSpPr>
            <a:spLocks noChangeArrowheads="1"/>
          </p:cNvSpPr>
          <p:nvPr/>
        </p:nvSpPr>
        <p:spPr bwMode="auto">
          <a:xfrm>
            <a:off x="5019676" y="2364423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1" name="Rectangle 38"/>
          <p:cNvSpPr>
            <a:spLocks noChangeArrowheads="1"/>
          </p:cNvSpPr>
          <p:nvPr/>
        </p:nvSpPr>
        <p:spPr bwMode="auto">
          <a:xfrm>
            <a:off x="887592" y="1969453"/>
            <a:ext cx="364522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9600" b="0" i="0" u="none" strike="noStrike" cap="none" normalizeH="0" baseline="0" dirty="0">
                <a:ln>
                  <a:noFill/>
                </a:ln>
                <a:solidFill>
                  <a:srgbClr val="EA5514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Thanks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032" name="直接连接符 1031"/>
          <p:cNvCxnSpPr/>
          <p:nvPr/>
        </p:nvCxnSpPr>
        <p:spPr>
          <a:xfrm>
            <a:off x="395536" y="3291036"/>
            <a:ext cx="4624140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2600310" y="3395867"/>
            <a:ext cx="975535" cy="257572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G10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3759384" y="3395867"/>
            <a:ext cx="975535" cy="257572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2021.3.14</a:t>
            </a:r>
            <a:endParaRPr lang="zh-CN" altLang="en-US" sz="1050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0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0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10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10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10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10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10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2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2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4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5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6" dur="500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2" presetClass="entr" presetSubtype="4" fill="hold" grpId="0" nodeType="withEffect" p14:presetBounceEnd="8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9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0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1" presetID="2" presetClass="entr" presetSubtype="4" fill="hold" grpId="0" nodeType="withEffect" p14:presetBounceEnd="8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3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4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5" presetID="10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7" dur="500"/>
                                            <p:tgtEl>
                                              <p:spTgt spid="10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24" grpId="0" animBg="1"/>
          <p:bldP spid="1024" grpId="1" animBg="1"/>
          <p:bldP spid="1025" grpId="0" animBg="1"/>
          <p:bldP spid="1025" grpId="1" animBg="1"/>
          <p:bldP spid="1027" grpId="0" animBg="1"/>
          <p:bldP spid="1027" grpId="1" animBg="1"/>
          <p:bldP spid="1028" grpId="0" animBg="1"/>
          <p:bldP spid="1028" grpId="1" animBg="1"/>
          <p:bldP spid="1029" grpId="0" animBg="1"/>
          <p:bldP spid="1029" grpId="1" animBg="1"/>
          <p:bldP spid="1030" grpId="0" animBg="1"/>
          <p:bldP spid="1030" grpId="1" animBg="1"/>
          <p:bldP spid="41" grpId="0" animBg="1"/>
          <p:bldP spid="4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0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0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10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10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10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10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10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2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2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4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5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6" dur="500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2" presetClass="entr" presetSubtype="4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9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0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1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3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4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5" presetID="10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7" dur="500"/>
                                            <p:tgtEl>
                                              <p:spTgt spid="10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24" grpId="0" animBg="1"/>
          <p:bldP spid="1024" grpId="1" animBg="1"/>
          <p:bldP spid="1025" grpId="0" animBg="1"/>
          <p:bldP spid="1025" grpId="1" animBg="1"/>
          <p:bldP spid="1027" grpId="0" animBg="1"/>
          <p:bldP spid="1027" grpId="1" animBg="1"/>
          <p:bldP spid="1028" grpId="0" animBg="1"/>
          <p:bldP spid="1028" grpId="1" animBg="1"/>
          <p:bldP spid="1029" grpId="0" animBg="1"/>
          <p:bldP spid="1029" grpId="1" animBg="1"/>
          <p:bldP spid="1030" grpId="0" animBg="1"/>
          <p:bldP spid="1030" grpId="1" animBg="1"/>
          <p:bldP spid="41" grpId="0" animBg="1"/>
          <p:bldP spid="42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endParaRPr kumimoji="0" lang="zh-CN" altLang="zh-CN" sz="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9" y="338497"/>
            <a:ext cx="12934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上下文图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07" name="Freeform 34"/>
          <p:cNvSpPr>
            <a:spLocks noEditPoints="1"/>
          </p:cNvSpPr>
          <p:nvPr/>
        </p:nvSpPr>
        <p:spPr bwMode="auto">
          <a:xfrm>
            <a:off x="3490685" y="3413753"/>
            <a:ext cx="173037" cy="244475"/>
          </a:xfrm>
          <a:custGeom>
            <a:avLst/>
            <a:gdLst>
              <a:gd name="T0" fmla="*/ 77 w 88"/>
              <a:gd name="T1" fmla="*/ 33 h 124"/>
              <a:gd name="T2" fmla="*/ 67 w 88"/>
              <a:gd name="T3" fmla="*/ 57 h 124"/>
              <a:gd name="T4" fmla="*/ 67 w 88"/>
              <a:gd name="T5" fmla="*/ 57 h 124"/>
              <a:gd name="T6" fmla="*/ 85 w 88"/>
              <a:gd name="T7" fmla="*/ 79 h 124"/>
              <a:gd name="T8" fmla="*/ 88 w 88"/>
              <a:gd name="T9" fmla="*/ 104 h 124"/>
              <a:gd name="T10" fmla="*/ 79 w 88"/>
              <a:gd name="T11" fmla="*/ 115 h 124"/>
              <a:gd name="T12" fmla="*/ 69 w 88"/>
              <a:gd name="T13" fmla="*/ 115 h 124"/>
              <a:gd name="T14" fmla="*/ 64 w 88"/>
              <a:gd name="T15" fmla="*/ 124 h 124"/>
              <a:gd name="T16" fmla="*/ 23 w 88"/>
              <a:gd name="T17" fmla="*/ 124 h 124"/>
              <a:gd name="T18" fmla="*/ 19 w 88"/>
              <a:gd name="T19" fmla="*/ 119 h 124"/>
              <a:gd name="T20" fmla="*/ 9 w 88"/>
              <a:gd name="T21" fmla="*/ 115 h 124"/>
              <a:gd name="T22" fmla="*/ 2 w 88"/>
              <a:gd name="T23" fmla="*/ 111 h 124"/>
              <a:gd name="T24" fmla="*/ 0 w 88"/>
              <a:gd name="T25" fmla="*/ 93 h 124"/>
              <a:gd name="T26" fmla="*/ 20 w 88"/>
              <a:gd name="T27" fmla="*/ 57 h 124"/>
              <a:gd name="T28" fmla="*/ 20 w 88"/>
              <a:gd name="T29" fmla="*/ 57 h 124"/>
              <a:gd name="T30" fmla="*/ 44 w 88"/>
              <a:gd name="T31" fmla="*/ 0 h 124"/>
              <a:gd name="T32" fmla="*/ 22 w 88"/>
              <a:gd name="T33" fmla="*/ 105 h 124"/>
              <a:gd name="T34" fmla="*/ 25 w 88"/>
              <a:gd name="T35" fmla="*/ 89 h 124"/>
              <a:gd name="T36" fmla="*/ 28 w 88"/>
              <a:gd name="T37" fmla="*/ 109 h 124"/>
              <a:gd name="T38" fmla="*/ 28 w 88"/>
              <a:gd name="T39" fmla="*/ 114 h 124"/>
              <a:gd name="T40" fmla="*/ 59 w 88"/>
              <a:gd name="T41" fmla="*/ 110 h 124"/>
              <a:gd name="T42" fmla="*/ 59 w 88"/>
              <a:gd name="T43" fmla="*/ 109 h 124"/>
              <a:gd name="T44" fmla="*/ 62 w 88"/>
              <a:gd name="T45" fmla="*/ 89 h 124"/>
              <a:gd name="T46" fmla="*/ 65 w 88"/>
              <a:gd name="T47" fmla="*/ 105 h 124"/>
              <a:gd name="T48" fmla="*/ 78 w 88"/>
              <a:gd name="T49" fmla="*/ 104 h 124"/>
              <a:gd name="T50" fmla="*/ 76 w 88"/>
              <a:gd name="T51" fmla="*/ 83 h 124"/>
              <a:gd name="T52" fmla="*/ 59 w 88"/>
              <a:gd name="T53" fmla="*/ 63 h 124"/>
              <a:gd name="T54" fmla="*/ 28 w 88"/>
              <a:gd name="T55" fmla="*/ 63 h 124"/>
              <a:gd name="T56" fmla="*/ 10 w 88"/>
              <a:gd name="T57" fmla="*/ 93 h 124"/>
              <a:gd name="T58" fmla="*/ 10 w 88"/>
              <a:gd name="T59" fmla="*/ 105 h 124"/>
              <a:gd name="T60" fmla="*/ 44 w 88"/>
              <a:gd name="T61" fmla="*/ 9 h 124"/>
              <a:gd name="T62" fmla="*/ 20 w 88"/>
              <a:gd name="T63" fmla="*/ 33 h 124"/>
              <a:gd name="T64" fmla="*/ 68 w 88"/>
              <a:gd name="T65" fmla="*/ 3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8" h="124">
                <a:moveTo>
                  <a:pt x="44" y="0"/>
                </a:moveTo>
                <a:cubicBezTo>
                  <a:pt x="62" y="0"/>
                  <a:pt x="77" y="15"/>
                  <a:pt x="77" y="33"/>
                </a:cubicBezTo>
                <a:cubicBezTo>
                  <a:pt x="77" y="43"/>
                  <a:pt x="74" y="51"/>
                  <a:pt x="68" y="57"/>
                </a:cubicBezTo>
                <a:cubicBezTo>
                  <a:pt x="67" y="57"/>
                  <a:pt x="67" y="57"/>
                  <a:pt x="67" y="57"/>
                </a:cubicBezTo>
                <a:cubicBezTo>
                  <a:pt x="67" y="57"/>
                  <a:pt x="67" y="57"/>
                  <a:pt x="67" y="57"/>
                </a:cubicBezTo>
                <a:cubicBezTo>
                  <a:pt x="67" y="57"/>
                  <a:pt x="67" y="57"/>
                  <a:pt x="67" y="57"/>
                </a:cubicBezTo>
                <a:cubicBezTo>
                  <a:pt x="74" y="64"/>
                  <a:pt x="81" y="70"/>
                  <a:pt x="85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83"/>
                  <a:pt x="88" y="88"/>
                  <a:pt x="88" y="93"/>
                </a:cubicBezTo>
                <a:cubicBezTo>
                  <a:pt x="88" y="104"/>
                  <a:pt x="88" y="104"/>
                  <a:pt x="88" y="104"/>
                </a:cubicBezTo>
                <a:cubicBezTo>
                  <a:pt x="88" y="106"/>
                  <a:pt x="87" y="109"/>
                  <a:pt x="85" y="111"/>
                </a:cubicBezTo>
                <a:cubicBezTo>
                  <a:pt x="84" y="113"/>
                  <a:pt x="82" y="114"/>
                  <a:pt x="79" y="115"/>
                </a:cubicBezTo>
                <a:cubicBezTo>
                  <a:pt x="79" y="115"/>
                  <a:pt x="79" y="115"/>
                  <a:pt x="78" y="115"/>
                </a:cubicBezTo>
                <a:cubicBezTo>
                  <a:pt x="69" y="115"/>
                  <a:pt x="69" y="115"/>
                  <a:pt x="69" y="115"/>
                </a:cubicBezTo>
                <a:cubicBezTo>
                  <a:pt x="69" y="119"/>
                  <a:pt x="69" y="119"/>
                  <a:pt x="69" y="119"/>
                </a:cubicBezTo>
                <a:cubicBezTo>
                  <a:pt x="69" y="122"/>
                  <a:pt x="66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1" y="124"/>
                  <a:pt x="19" y="122"/>
                  <a:pt x="19" y="119"/>
                </a:cubicBezTo>
                <a:cubicBezTo>
                  <a:pt x="19" y="119"/>
                  <a:pt x="19" y="119"/>
                  <a:pt x="19" y="119"/>
                </a:cubicBezTo>
                <a:cubicBezTo>
                  <a:pt x="19" y="115"/>
                  <a:pt x="19" y="115"/>
                  <a:pt x="19" y="115"/>
                </a:cubicBezTo>
                <a:cubicBezTo>
                  <a:pt x="9" y="115"/>
                  <a:pt x="9" y="115"/>
                  <a:pt x="9" y="115"/>
                </a:cubicBezTo>
                <a:cubicBezTo>
                  <a:pt x="9" y="115"/>
                  <a:pt x="8" y="115"/>
                  <a:pt x="8" y="115"/>
                </a:cubicBezTo>
                <a:cubicBezTo>
                  <a:pt x="5" y="114"/>
                  <a:pt x="3" y="113"/>
                  <a:pt x="2" y="111"/>
                </a:cubicBezTo>
                <a:cubicBezTo>
                  <a:pt x="0" y="109"/>
                  <a:pt x="0" y="106"/>
                  <a:pt x="0" y="104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88"/>
                  <a:pt x="1" y="83"/>
                  <a:pt x="2" y="79"/>
                </a:cubicBezTo>
                <a:cubicBezTo>
                  <a:pt x="6" y="70"/>
                  <a:pt x="13" y="64"/>
                  <a:pt x="2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13" y="51"/>
                  <a:pt x="10" y="42"/>
                  <a:pt x="10" y="33"/>
                </a:cubicBezTo>
                <a:cubicBezTo>
                  <a:pt x="10" y="15"/>
                  <a:pt x="25" y="0"/>
                  <a:pt x="44" y="0"/>
                </a:cubicBezTo>
                <a:close/>
                <a:moveTo>
                  <a:pt x="22" y="105"/>
                </a:moveTo>
                <a:cubicBezTo>
                  <a:pt x="22" y="105"/>
                  <a:pt x="22" y="105"/>
                  <a:pt x="22" y="105"/>
                </a:cubicBezTo>
                <a:cubicBezTo>
                  <a:pt x="22" y="92"/>
                  <a:pt x="22" y="92"/>
                  <a:pt x="22" y="92"/>
                </a:cubicBezTo>
                <a:cubicBezTo>
                  <a:pt x="22" y="90"/>
                  <a:pt x="24" y="89"/>
                  <a:pt x="25" y="89"/>
                </a:cubicBezTo>
                <a:cubicBezTo>
                  <a:pt x="27" y="89"/>
                  <a:pt x="28" y="90"/>
                  <a:pt x="28" y="92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28" y="110"/>
                  <a:pt x="28" y="110"/>
                  <a:pt x="28" y="110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0"/>
                  <a:pt x="59" y="110"/>
                  <a:pt x="59" y="110"/>
                </a:cubicBezTo>
                <a:cubicBezTo>
                  <a:pt x="59" y="110"/>
                  <a:pt x="59" y="110"/>
                  <a:pt x="59" y="110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59" y="92"/>
                  <a:pt x="59" y="92"/>
                  <a:pt x="59" y="92"/>
                </a:cubicBezTo>
                <a:cubicBezTo>
                  <a:pt x="59" y="90"/>
                  <a:pt x="60" y="89"/>
                  <a:pt x="62" y="89"/>
                </a:cubicBezTo>
                <a:cubicBezTo>
                  <a:pt x="63" y="89"/>
                  <a:pt x="65" y="90"/>
                  <a:pt x="65" y="92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78" y="105"/>
                  <a:pt x="78" y="105"/>
                  <a:pt x="78" y="105"/>
                </a:cubicBezTo>
                <a:cubicBezTo>
                  <a:pt x="78" y="104"/>
                  <a:pt x="78" y="104"/>
                  <a:pt x="78" y="104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89"/>
                  <a:pt x="77" y="86"/>
                  <a:pt x="76" y="83"/>
                </a:cubicBezTo>
                <a:cubicBezTo>
                  <a:pt x="76" y="83"/>
                  <a:pt x="76" y="83"/>
                  <a:pt x="76" y="83"/>
                </a:cubicBezTo>
                <a:cubicBezTo>
                  <a:pt x="73" y="75"/>
                  <a:pt x="65" y="69"/>
                  <a:pt x="59" y="63"/>
                </a:cubicBezTo>
                <a:cubicBezTo>
                  <a:pt x="55" y="66"/>
                  <a:pt x="49" y="67"/>
                  <a:pt x="44" y="67"/>
                </a:cubicBezTo>
                <a:cubicBezTo>
                  <a:pt x="38" y="67"/>
                  <a:pt x="33" y="66"/>
                  <a:pt x="28" y="63"/>
                </a:cubicBezTo>
                <a:cubicBezTo>
                  <a:pt x="23" y="69"/>
                  <a:pt x="15" y="75"/>
                  <a:pt x="11" y="83"/>
                </a:cubicBezTo>
                <a:cubicBezTo>
                  <a:pt x="10" y="86"/>
                  <a:pt x="10" y="89"/>
                  <a:pt x="10" y="93"/>
                </a:cubicBezTo>
                <a:cubicBezTo>
                  <a:pt x="10" y="104"/>
                  <a:pt x="10" y="104"/>
                  <a:pt x="10" y="104"/>
                </a:cubicBezTo>
                <a:cubicBezTo>
                  <a:pt x="10" y="104"/>
                  <a:pt x="10" y="104"/>
                  <a:pt x="10" y="105"/>
                </a:cubicBezTo>
                <a:cubicBezTo>
                  <a:pt x="22" y="105"/>
                  <a:pt x="22" y="105"/>
                  <a:pt x="22" y="105"/>
                </a:cubicBezTo>
                <a:close/>
                <a:moveTo>
                  <a:pt x="44" y="9"/>
                </a:moveTo>
                <a:cubicBezTo>
                  <a:pt x="44" y="9"/>
                  <a:pt x="44" y="9"/>
                  <a:pt x="44" y="9"/>
                </a:cubicBezTo>
                <a:cubicBezTo>
                  <a:pt x="30" y="9"/>
                  <a:pt x="20" y="20"/>
                  <a:pt x="20" y="33"/>
                </a:cubicBezTo>
                <a:cubicBezTo>
                  <a:pt x="20" y="47"/>
                  <a:pt x="31" y="57"/>
                  <a:pt x="44" y="57"/>
                </a:cubicBezTo>
                <a:cubicBezTo>
                  <a:pt x="57" y="57"/>
                  <a:pt x="68" y="47"/>
                  <a:pt x="68" y="33"/>
                </a:cubicBezTo>
                <a:cubicBezTo>
                  <a:pt x="68" y="20"/>
                  <a:pt x="57" y="9"/>
                  <a:pt x="4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FDC216-3D4E-44EE-9E49-E6E839F55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914772"/>
            <a:ext cx="6120680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14812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/>
          <p:bldP spid="54" grpId="1"/>
          <p:bldP spid="55" grpId="0"/>
          <p:bldP spid="10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/>
          <p:bldP spid="54" grpId="1"/>
          <p:bldP spid="55" grpId="0"/>
          <p:bldP spid="107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endParaRPr kumimoji="0" lang="zh-CN" altLang="zh-CN" sz="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9" y="338497"/>
            <a:ext cx="12934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特性树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07" name="Freeform 34"/>
          <p:cNvSpPr>
            <a:spLocks noEditPoints="1"/>
          </p:cNvSpPr>
          <p:nvPr/>
        </p:nvSpPr>
        <p:spPr bwMode="auto">
          <a:xfrm>
            <a:off x="3490685" y="3413753"/>
            <a:ext cx="173037" cy="244475"/>
          </a:xfrm>
          <a:custGeom>
            <a:avLst/>
            <a:gdLst>
              <a:gd name="T0" fmla="*/ 77 w 88"/>
              <a:gd name="T1" fmla="*/ 33 h 124"/>
              <a:gd name="T2" fmla="*/ 67 w 88"/>
              <a:gd name="T3" fmla="*/ 57 h 124"/>
              <a:gd name="T4" fmla="*/ 67 w 88"/>
              <a:gd name="T5" fmla="*/ 57 h 124"/>
              <a:gd name="T6" fmla="*/ 85 w 88"/>
              <a:gd name="T7" fmla="*/ 79 h 124"/>
              <a:gd name="T8" fmla="*/ 88 w 88"/>
              <a:gd name="T9" fmla="*/ 104 h 124"/>
              <a:gd name="T10" fmla="*/ 79 w 88"/>
              <a:gd name="T11" fmla="*/ 115 h 124"/>
              <a:gd name="T12" fmla="*/ 69 w 88"/>
              <a:gd name="T13" fmla="*/ 115 h 124"/>
              <a:gd name="T14" fmla="*/ 64 w 88"/>
              <a:gd name="T15" fmla="*/ 124 h 124"/>
              <a:gd name="T16" fmla="*/ 23 w 88"/>
              <a:gd name="T17" fmla="*/ 124 h 124"/>
              <a:gd name="T18" fmla="*/ 19 w 88"/>
              <a:gd name="T19" fmla="*/ 119 h 124"/>
              <a:gd name="T20" fmla="*/ 9 w 88"/>
              <a:gd name="T21" fmla="*/ 115 h 124"/>
              <a:gd name="T22" fmla="*/ 2 w 88"/>
              <a:gd name="T23" fmla="*/ 111 h 124"/>
              <a:gd name="T24" fmla="*/ 0 w 88"/>
              <a:gd name="T25" fmla="*/ 93 h 124"/>
              <a:gd name="T26" fmla="*/ 20 w 88"/>
              <a:gd name="T27" fmla="*/ 57 h 124"/>
              <a:gd name="T28" fmla="*/ 20 w 88"/>
              <a:gd name="T29" fmla="*/ 57 h 124"/>
              <a:gd name="T30" fmla="*/ 44 w 88"/>
              <a:gd name="T31" fmla="*/ 0 h 124"/>
              <a:gd name="T32" fmla="*/ 22 w 88"/>
              <a:gd name="T33" fmla="*/ 105 h 124"/>
              <a:gd name="T34" fmla="*/ 25 w 88"/>
              <a:gd name="T35" fmla="*/ 89 h 124"/>
              <a:gd name="T36" fmla="*/ 28 w 88"/>
              <a:gd name="T37" fmla="*/ 109 h 124"/>
              <a:gd name="T38" fmla="*/ 28 w 88"/>
              <a:gd name="T39" fmla="*/ 114 h 124"/>
              <a:gd name="T40" fmla="*/ 59 w 88"/>
              <a:gd name="T41" fmla="*/ 110 h 124"/>
              <a:gd name="T42" fmla="*/ 59 w 88"/>
              <a:gd name="T43" fmla="*/ 109 h 124"/>
              <a:gd name="T44" fmla="*/ 62 w 88"/>
              <a:gd name="T45" fmla="*/ 89 h 124"/>
              <a:gd name="T46" fmla="*/ 65 w 88"/>
              <a:gd name="T47" fmla="*/ 105 h 124"/>
              <a:gd name="T48" fmla="*/ 78 w 88"/>
              <a:gd name="T49" fmla="*/ 104 h 124"/>
              <a:gd name="T50" fmla="*/ 76 w 88"/>
              <a:gd name="T51" fmla="*/ 83 h 124"/>
              <a:gd name="T52" fmla="*/ 59 w 88"/>
              <a:gd name="T53" fmla="*/ 63 h 124"/>
              <a:gd name="T54" fmla="*/ 28 w 88"/>
              <a:gd name="T55" fmla="*/ 63 h 124"/>
              <a:gd name="T56" fmla="*/ 10 w 88"/>
              <a:gd name="T57" fmla="*/ 93 h 124"/>
              <a:gd name="T58" fmla="*/ 10 w 88"/>
              <a:gd name="T59" fmla="*/ 105 h 124"/>
              <a:gd name="T60" fmla="*/ 44 w 88"/>
              <a:gd name="T61" fmla="*/ 9 h 124"/>
              <a:gd name="T62" fmla="*/ 20 w 88"/>
              <a:gd name="T63" fmla="*/ 33 h 124"/>
              <a:gd name="T64" fmla="*/ 68 w 88"/>
              <a:gd name="T65" fmla="*/ 3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8" h="124">
                <a:moveTo>
                  <a:pt x="44" y="0"/>
                </a:moveTo>
                <a:cubicBezTo>
                  <a:pt x="62" y="0"/>
                  <a:pt x="77" y="15"/>
                  <a:pt x="77" y="33"/>
                </a:cubicBezTo>
                <a:cubicBezTo>
                  <a:pt x="77" y="43"/>
                  <a:pt x="74" y="51"/>
                  <a:pt x="68" y="57"/>
                </a:cubicBezTo>
                <a:cubicBezTo>
                  <a:pt x="67" y="57"/>
                  <a:pt x="67" y="57"/>
                  <a:pt x="67" y="57"/>
                </a:cubicBezTo>
                <a:cubicBezTo>
                  <a:pt x="67" y="57"/>
                  <a:pt x="67" y="57"/>
                  <a:pt x="67" y="57"/>
                </a:cubicBezTo>
                <a:cubicBezTo>
                  <a:pt x="67" y="57"/>
                  <a:pt x="67" y="57"/>
                  <a:pt x="67" y="57"/>
                </a:cubicBezTo>
                <a:cubicBezTo>
                  <a:pt x="74" y="64"/>
                  <a:pt x="81" y="70"/>
                  <a:pt x="85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83"/>
                  <a:pt x="88" y="88"/>
                  <a:pt x="88" y="93"/>
                </a:cubicBezTo>
                <a:cubicBezTo>
                  <a:pt x="88" y="104"/>
                  <a:pt x="88" y="104"/>
                  <a:pt x="88" y="104"/>
                </a:cubicBezTo>
                <a:cubicBezTo>
                  <a:pt x="88" y="106"/>
                  <a:pt x="87" y="109"/>
                  <a:pt x="85" y="111"/>
                </a:cubicBezTo>
                <a:cubicBezTo>
                  <a:pt x="84" y="113"/>
                  <a:pt x="82" y="114"/>
                  <a:pt x="79" y="115"/>
                </a:cubicBezTo>
                <a:cubicBezTo>
                  <a:pt x="79" y="115"/>
                  <a:pt x="79" y="115"/>
                  <a:pt x="78" y="115"/>
                </a:cubicBezTo>
                <a:cubicBezTo>
                  <a:pt x="69" y="115"/>
                  <a:pt x="69" y="115"/>
                  <a:pt x="69" y="115"/>
                </a:cubicBezTo>
                <a:cubicBezTo>
                  <a:pt x="69" y="119"/>
                  <a:pt x="69" y="119"/>
                  <a:pt x="69" y="119"/>
                </a:cubicBezTo>
                <a:cubicBezTo>
                  <a:pt x="69" y="122"/>
                  <a:pt x="66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1" y="124"/>
                  <a:pt x="19" y="122"/>
                  <a:pt x="19" y="119"/>
                </a:cubicBezTo>
                <a:cubicBezTo>
                  <a:pt x="19" y="119"/>
                  <a:pt x="19" y="119"/>
                  <a:pt x="19" y="119"/>
                </a:cubicBezTo>
                <a:cubicBezTo>
                  <a:pt x="19" y="115"/>
                  <a:pt x="19" y="115"/>
                  <a:pt x="19" y="115"/>
                </a:cubicBezTo>
                <a:cubicBezTo>
                  <a:pt x="9" y="115"/>
                  <a:pt x="9" y="115"/>
                  <a:pt x="9" y="115"/>
                </a:cubicBezTo>
                <a:cubicBezTo>
                  <a:pt x="9" y="115"/>
                  <a:pt x="8" y="115"/>
                  <a:pt x="8" y="115"/>
                </a:cubicBezTo>
                <a:cubicBezTo>
                  <a:pt x="5" y="114"/>
                  <a:pt x="3" y="113"/>
                  <a:pt x="2" y="111"/>
                </a:cubicBezTo>
                <a:cubicBezTo>
                  <a:pt x="0" y="109"/>
                  <a:pt x="0" y="106"/>
                  <a:pt x="0" y="104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88"/>
                  <a:pt x="1" y="83"/>
                  <a:pt x="2" y="79"/>
                </a:cubicBezTo>
                <a:cubicBezTo>
                  <a:pt x="6" y="70"/>
                  <a:pt x="13" y="64"/>
                  <a:pt x="2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13" y="51"/>
                  <a:pt x="10" y="42"/>
                  <a:pt x="10" y="33"/>
                </a:cubicBezTo>
                <a:cubicBezTo>
                  <a:pt x="10" y="15"/>
                  <a:pt x="25" y="0"/>
                  <a:pt x="44" y="0"/>
                </a:cubicBezTo>
                <a:close/>
                <a:moveTo>
                  <a:pt x="22" y="105"/>
                </a:moveTo>
                <a:cubicBezTo>
                  <a:pt x="22" y="105"/>
                  <a:pt x="22" y="105"/>
                  <a:pt x="22" y="105"/>
                </a:cubicBezTo>
                <a:cubicBezTo>
                  <a:pt x="22" y="92"/>
                  <a:pt x="22" y="92"/>
                  <a:pt x="22" y="92"/>
                </a:cubicBezTo>
                <a:cubicBezTo>
                  <a:pt x="22" y="90"/>
                  <a:pt x="24" y="89"/>
                  <a:pt x="25" y="89"/>
                </a:cubicBezTo>
                <a:cubicBezTo>
                  <a:pt x="27" y="89"/>
                  <a:pt x="28" y="90"/>
                  <a:pt x="28" y="92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28" y="110"/>
                  <a:pt x="28" y="110"/>
                  <a:pt x="28" y="110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0"/>
                  <a:pt x="59" y="110"/>
                  <a:pt x="59" y="110"/>
                </a:cubicBezTo>
                <a:cubicBezTo>
                  <a:pt x="59" y="110"/>
                  <a:pt x="59" y="110"/>
                  <a:pt x="59" y="110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59" y="92"/>
                  <a:pt x="59" y="92"/>
                  <a:pt x="59" y="92"/>
                </a:cubicBezTo>
                <a:cubicBezTo>
                  <a:pt x="59" y="90"/>
                  <a:pt x="60" y="89"/>
                  <a:pt x="62" y="89"/>
                </a:cubicBezTo>
                <a:cubicBezTo>
                  <a:pt x="63" y="89"/>
                  <a:pt x="65" y="90"/>
                  <a:pt x="65" y="92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78" y="105"/>
                  <a:pt x="78" y="105"/>
                  <a:pt x="78" y="105"/>
                </a:cubicBezTo>
                <a:cubicBezTo>
                  <a:pt x="78" y="104"/>
                  <a:pt x="78" y="104"/>
                  <a:pt x="78" y="104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89"/>
                  <a:pt x="77" y="86"/>
                  <a:pt x="76" y="83"/>
                </a:cubicBezTo>
                <a:cubicBezTo>
                  <a:pt x="76" y="83"/>
                  <a:pt x="76" y="83"/>
                  <a:pt x="76" y="83"/>
                </a:cubicBezTo>
                <a:cubicBezTo>
                  <a:pt x="73" y="75"/>
                  <a:pt x="65" y="69"/>
                  <a:pt x="59" y="63"/>
                </a:cubicBezTo>
                <a:cubicBezTo>
                  <a:pt x="55" y="66"/>
                  <a:pt x="49" y="67"/>
                  <a:pt x="44" y="67"/>
                </a:cubicBezTo>
                <a:cubicBezTo>
                  <a:pt x="38" y="67"/>
                  <a:pt x="33" y="66"/>
                  <a:pt x="28" y="63"/>
                </a:cubicBezTo>
                <a:cubicBezTo>
                  <a:pt x="23" y="69"/>
                  <a:pt x="15" y="75"/>
                  <a:pt x="11" y="83"/>
                </a:cubicBezTo>
                <a:cubicBezTo>
                  <a:pt x="10" y="86"/>
                  <a:pt x="10" y="89"/>
                  <a:pt x="10" y="93"/>
                </a:cubicBezTo>
                <a:cubicBezTo>
                  <a:pt x="10" y="104"/>
                  <a:pt x="10" y="104"/>
                  <a:pt x="10" y="104"/>
                </a:cubicBezTo>
                <a:cubicBezTo>
                  <a:pt x="10" y="104"/>
                  <a:pt x="10" y="104"/>
                  <a:pt x="10" y="105"/>
                </a:cubicBezTo>
                <a:cubicBezTo>
                  <a:pt x="22" y="105"/>
                  <a:pt x="22" y="105"/>
                  <a:pt x="22" y="105"/>
                </a:cubicBezTo>
                <a:close/>
                <a:moveTo>
                  <a:pt x="44" y="9"/>
                </a:moveTo>
                <a:cubicBezTo>
                  <a:pt x="44" y="9"/>
                  <a:pt x="44" y="9"/>
                  <a:pt x="44" y="9"/>
                </a:cubicBezTo>
                <a:cubicBezTo>
                  <a:pt x="30" y="9"/>
                  <a:pt x="20" y="20"/>
                  <a:pt x="20" y="33"/>
                </a:cubicBezTo>
                <a:cubicBezTo>
                  <a:pt x="20" y="47"/>
                  <a:pt x="31" y="57"/>
                  <a:pt x="44" y="57"/>
                </a:cubicBezTo>
                <a:cubicBezTo>
                  <a:pt x="57" y="57"/>
                  <a:pt x="68" y="47"/>
                  <a:pt x="68" y="33"/>
                </a:cubicBezTo>
                <a:cubicBezTo>
                  <a:pt x="68" y="20"/>
                  <a:pt x="57" y="9"/>
                  <a:pt x="4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1620824524(1)">
            <a:extLst>
              <a:ext uri="{FF2B5EF4-FFF2-40B4-BE49-F238E27FC236}">
                <a16:creationId xmlns:a16="http://schemas.microsoft.com/office/drawing/2014/main" id="{811FAF02-EC95-4407-BC33-9D68D41A2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91" y="871812"/>
            <a:ext cx="8372829" cy="353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740236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/>
          <p:bldP spid="54" grpId="1"/>
          <p:bldP spid="55" grpId="0"/>
          <p:bldP spid="10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/>
          <p:bldP spid="54" grpId="1"/>
          <p:bldP spid="55" grpId="0"/>
          <p:bldP spid="107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02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5771" y="2185438"/>
            <a:ext cx="2874541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用户群分类</a:t>
            </a:r>
            <a:endParaRPr lang="en-US" altLang="zh-CN" sz="4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Impact" panose="020B0806030902050204" pitchFamily="34" charset="0"/>
              </a:rPr>
              <a:t>2.1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9" y="338497"/>
            <a:ext cx="9917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用户代表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78EE0D-2593-406E-A71E-542E062EB4EF}"/>
              </a:ext>
            </a:extLst>
          </p:cNvPr>
          <p:cNvSpPr txBox="1"/>
          <p:nvPr/>
        </p:nvSpPr>
        <p:spPr>
          <a:xfrm>
            <a:off x="858344" y="1027414"/>
            <a:ext cx="1783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用户群体：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527A40E-234B-42F0-990C-1AFD0CFEF028}"/>
              </a:ext>
            </a:extLst>
          </p:cNvPr>
          <p:cNvSpPr txBox="1"/>
          <p:nvPr/>
        </p:nvSpPr>
        <p:spPr>
          <a:xfrm>
            <a:off x="885626" y="2716138"/>
            <a:ext cx="1783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游客：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55F1CD2-0B96-4B94-91A8-7A3321AD9B0C}"/>
              </a:ext>
            </a:extLst>
          </p:cNvPr>
          <p:cNvSpPr txBox="1"/>
          <p:nvPr/>
        </p:nvSpPr>
        <p:spPr>
          <a:xfrm>
            <a:off x="863922" y="3236700"/>
            <a:ext cx="1783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系统管理员代表：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AF9E8C-84F2-4B8A-9DFF-FEA60447789A}"/>
              </a:ext>
            </a:extLst>
          </p:cNvPr>
          <p:cNvSpPr txBox="1"/>
          <p:nvPr/>
        </p:nvSpPr>
        <p:spPr>
          <a:xfrm>
            <a:off x="858344" y="1611495"/>
            <a:ext cx="1783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最终用户：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278183-9C0C-4CD9-B07E-F10F34F63366}"/>
              </a:ext>
            </a:extLst>
          </p:cNvPr>
          <p:cNvSpPr txBox="1"/>
          <p:nvPr/>
        </p:nvSpPr>
        <p:spPr>
          <a:xfrm>
            <a:off x="858344" y="2195576"/>
            <a:ext cx="1783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游客用户代表：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6E6E39D-3992-44E4-AEBF-4B8C07B6BA77}"/>
              </a:ext>
            </a:extLst>
          </p:cNvPr>
          <p:cNvSpPr txBox="1"/>
          <p:nvPr/>
        </p:nvSpPr>
        <p:spPr>
          <a:xfrm>
            <a:off x="2637020" y="1028702"/>
            <a:ext cx="5391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钓鱼发烧友以及有可能使用本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的潜在用户群体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E4B2BA-8EA1-4B2C-B5EE-0E053321104D}"/>
              </a:ext>
            </a:extLst>
          </p:cNvPr>
          <p:cNvSpPr txBox="1"/>
          <p:nvPr/>
        </p:nvSpPr>
        <p:spPr>
          <a:xfrm>
            <a:off x="2669430" y="1611495"/>
            <a:ext cx="1783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杨枨老师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EA3A78D-814C-473B-BCFA-35B9FB8F1E2C}"/>
              </a:ext>
            </a:extLst>
          </p:cNvPr>
          <p:cNvSpPr txBox="1"/>
          <p:nvPr/>
        </p:nvSpPr>
        <p:spPr>
          <a:xfrm>
            <a:off x="2680870" y="2194288"/>
            <a:ext cx="1783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卢世逸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C8BCDFA-F253-406F-BA24-AC953A4E5C13}"/>
              </a:ext>
            </a:extLst>
          </p:cNvPr>
          <p:cNvSpPr txBox="1"/>
          <p:nvPr/>
        </p:nvSpPr>
        <p:spPr>
          <a:xfrm>
            <a:off x="2680870" y="2716138"/>
            <a:ext cx="1783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周鑫杰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FFBCC12-E860-43A9-8B30-2D55B1BA3530}"/>
              </a:ext>
            </a:extLst>
          </p:cNvPr>
          <p:cNvSpPr txBox="1"/>
          <p:nvPr/>
        </p:nvSpPr>
        <p:spPr>
          <a:xfrm>
            <a:off x="3059832" y="3241898"/>
            <a:ext cx="1783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王天宇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916</Words>
  <Application>Microsoft Office PowerPoint</Application>
  <PresentationFormat>自定义</PresentationFormat>
  <Paragraphs>214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8" baseType="lpstr">
      <vt:lpstr>微软雅黑</vt:lpstr>
      <vt:lpstr>Arial</vt:lpstr>
      <vt:lpstr>Calibri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徐威方</dc:creator>
  <cp:lastModifiedBy>Administrator</cp:lastModifiedBy>
  <cp:revision>179</cp:revision>
  <dcterms:created xsi:type="dcterms:W3CDTF">2015-10-14T02:35:00Z</dcterms:created>
  <dcterms:modified xsi:type="dcterms:W3CDTF">2021-05-29T02:47:14Z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